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26"/>
  </p:notesMasterIdLst>
  <p:sldIdLst>
    <p:sldId id="256" r:id="rId2"/>
    <p:sldId id="257" r:id="rId3"/>
    <p:sldId id="340" r:id="rId4"/>
    <p:sldId id="275" r:id="rId5"/>
    <p:sldId id="276" r:id="rId6"/>
    <p:sldId id="278" r:id="rId7"/>
    <p:sldId id="292" r:id="rId8"/>
    <p:sldId id="279" r:id="rId9"/>
    <p:sldId id="274" r:id="rId10"/>
    <p:sldId id="284" r:id="rId11"/>
    <p:sldId id="291" r:id="rId12"/>
    <p:sldId id="341" r:id="rId13"/>
    <p:sldId id="280" r:id="rId14"/>
    <p:sldId id="282" r:id="rId15"/>
    <p:sldId id="283" r:id="rId16"/>
    <p:sldId id="285" r:id="rId17"/>
    <p:sldId id="286" r:id="rId18"/>
    <p:sldId id="293" r:id="rId19"/>
    <p:sldId id="261" r:id="rId20"/>
    <p:sldId id="342" r:id="rId21"/>
    <p:sldId id="268" r:id="rId22"/>
    <p:sldId id="271" r:id="rId23"/>
    <p:sldId id="289" r:id="rId24"/>
    <p:sldId id="29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833"/>
  </p:normalViewPr>
  <p:slideViewPr>
    <p:cSldViewPr snapToGrid="0">
      <p:cViewPr varScale="1">
        <p:scale>
          <a:sx n="107" d="100"/>
          <a:sy n="107" d="100"/>
        </p:scale>
        <p:origin x="73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11.png>
</file>

<file path=ppt/media/image12.jpeg>
</file>

<file path=ppt/media/image13.jpeg>
</file>

<file path=ppt/media/image2.jp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68CC6C-BDB7-D243-8224-0282CE935013}" type="datetimeFigureOut">
              <a:rPr lang="en-US" smtClean="0"/>
              <a:t>4/25/23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9E5297-5C66-B146-851C-11CB29C697D3}" type="slidenum">
              <a:rPr lang="en-US" smtClean="0"/>
              <a:t>‹#›</a:t>
            </a:fld>
            <a:endParaRPr lang="en-US"/>
          </a:p>
        </p:txBody>
      </p:sp>
    </p:spTree>
    <p:extLst>
      <p:ext uri="{BB962C8B-B14F-4D97-AF65-F5344CB8AC3E}">
        <p14:creationId xmlns:p14="http://schemas.microsoft.com/office/powerpoint/2010/main" val="42824843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9E5297-5C66-B146-851C-11CB29C697D3}" type="slidenum">
              <a:rPr lang="en-US" smtClean="0"/>
              <a:t>2</a:t>
            </a:fld>
            <a:endParaRPr lang="en-US"/>
          </a:p>
        </p:txBody>
      </p:sp>
    </p:spTree>
    <p:extLst>
      <p:ext uri="{BB962C8B-B14F-4D97-AF65-F5344CB8AC3E}">
        <p14:creationId xmlns:p14="http://schemas.microsoft.com/office/powerpoint/2010/main" val="601101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9E5297-5C66-B146-851C-11CB29C697D3}" type="slidenum">
              <a:rPr lang="en-US" smtClean="0"/>
              <a:t>7</a:t>
            </a:fld>
            <a:endParaRPr lang="en-US"/>
          </a:p>
        </p:txBody>
      </p:sp>
    </p:spTree>
    <p:extLst>
      <p:ext uri="{BB962C8B-B14F-4D97-AF65-F5344CB8AC3E}">
        <p14:creationId xmlns:p14="http://schemas.microsoft.com/office/powerpoint/2010/main" val="8793824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9E5297-5C66-B146-851C-11CB29C697D3}" type="slidenum">
              <a:rPr lang="en-US" smtClean="0"/>
              <a:t>8</a:t>
            </a:fld>
            <a:endParaRPr lang="en-US"/>
          </a:p>
        </p:txBody>
      </p:sp>
    </p:spTree>
    <p:extLst>
      <p:ext uri="{BB962C8B-B14F-4D97-AF65-F5344CB8AC3E}">
        <p14:creationId xmlns:p14="http://schemas.microsoft.com/office/powerpoint/2010/main" val="1687432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9E5297-5C66-B146-851C-11CB29C697D3}" type="slidenum">
              <a:rPr lang="en-US" smtClean="0"/>
              <a:t>14</a:t>
            </a:fld>
            <a:endParaRPr lang="en-US"/>
          </a:p>
        </p:txBody>
      </p:sp>
    </p:spTree>
    <p:extLst>
      <p:ext uri="{BB962C8B-B14F-4D97-AF65-F5344CB8AC3E}">
        <p14:creationId xmlns:p14="http://schemas.microsoft.com/office/powerpoint/2010/main" val="4157631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9E5297-5C66-B146-851C-11CB29C697D3}" type="slidenum">
              <a:rPr lang="en-US" smtClean="0"/>
              <a:t>17</a:t>
            </a:fld>
            <a:endParaRPr lang="en-US"/>
          </a:p>
        </p:txBody>
      </p:sp>
    </p:spTree>
    <p:extLst>
      <p:ext uri="{BB962C8B-B14F-4D97-AF65-F5344CB8AC3E}">
        <p14:creationId xmlns:p14="http://schemas.microsoft.com/office/powerpoint/2010/main" val="26429816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1B522D70-9CF5-594D-A824-CA57506BD4C0}" type="datetime1">
              <a:rPr lang="en-IN" smtClean="0"/>
              <a:t>25/04/23</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80262A3-DDF0-5640-97DA-1E667B9012DE}" type="datetime1">
              <a:rPr lang="en-IN" smtClean="0"/>
              <a:t>25/04/23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1C20277-533C-CD4E-BA79-DF1F5956BBE0}" type="datetime1">
              <a:rPr lang="en-IN" smtClean="0"/>
              <a:t>25/04/23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A029C103-32C0-FA41-9742-F78A591C4CB1}" type="datetime1">
              <a:rPr lang="en-IN" smtClean="0"/>
              <a:t>25/04/23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2376F20F-BA69-F344-8B77-E58258135684}" type="datetime1">
              <a:rPr lang="en-IN" smtClean="0"/>
              <a:t>25/04/23</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29A054D9-8AB3-6445-9BF0-64F3516BAA61}" type="datetime1">
              <a:rPr lang="en-IN" smtClean="0"/>
              <a:t>25/04/23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C2A82318-5498-104B-8E0A-416F8AFBCBD9}" type="datetime1">
              <a:rPr lang="en-IN" smtClean="0"/>
              <a:t>25/04/23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B46FBB5-4F92-B24A-B8C1-78B13B66B123}" type="datetime1">
              <a:rPr lang="en-IN" smtClean="0"/>
              <a:t>25/04/23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ED3A1D-8514-8D45-8CEC-A5DCF32EC709}" type="datetime1">
              <a:rPr lang="en-IN" smtClean="0"/>
              <a:t>25/04/23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GB"/>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fld id="{56A93430-B937-7343-AD14-285F535D7416}" type="datetime1">
              <a:rPr lang="en-IN" smtClean="0"/>
              <a:t>25/04/23</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8C8A2E61-2431-E442-8F0A-1939A4D87769}" type="datetime1">
              <a:rPr lang="en-IN" smtClean="0"/>
              <a:t>25/04/23</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52B3084C-7797-4E49-96D4-23389BB54275}" type="datetime1">
              <a:rPr lang="en-IN" smtClean="0"/>
              <a:t>25/04/23</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489D-5B76-FDA3-0D31-F932A3451546}"/>
              </a:ext>
            </a:extLst>
          </p:cNvPr>
          <p:cNvSpPr>
            <a:spLocks noGrp="1"/>
          </p:cNvSpPr>
          <p:nvPr>
            <p:ph type="ctrTitle"/>
          </p:nvPr>
        </p:nvSpPr>
        <p:spPr/>
        <p:txBody>
          <a:bodyPr/>
          <a:lstStyle/>
          <a:p>
            <a:r>
              <a:rPr lang="en-US" dirty="0"/>
              <a:t>What is a classic?</a:t>
            </a:r>
          </a:p>
        </p:txBody>
      </p:sp>
      <p:sp>
        <p:nvSpPr>
          <p:cNvPr id="3" name="Subtitle 2">
            <a:extLst>
              <a:ext uri="{FF2B5EF4-FFF2-40B4-BE49-F238E27FC236}">
                <a16:creationId xmlns:a16="http://schemas.microsoft.com/office/drawing/2014/main" id="{3F928F98-2CAC-D8E0-03A2-D63070B91478}"/>
              </a:ext>
            </a:extLst>
          </p:cNvPr>
          <p:cNvSpPr>
            <a:spLocks noGrp="1"/>
          </p:cNvSpPr>
          <p:nvPr>
            <p:ph type="subTitle" idx="1"/>
          </p:nvPr>
        </p:nvSpPr>
        <p:spPr/>
        <p:txBody>
          <a:bodyPr>
            <a:normAutofit/>
          </a:bodyPr>
          <a:lstStyle/>
          <a:p>
            <a:r>
              <a:rPr lang="en-US" sz="2200" dirty="0"/>
              <a:t>Lecture 3</a:t>
            </a:r>
          </a:p>
        </p:txBody>
      </p:sp>
      <p:sp>
        <p:nvSpPr>
          <p:cNvPr id="4" name="Slide Number Placeholder 3">
            <a:extLst>
              <a:ext uri="{FF2B5EF4-FFF2-40B4-BE49-F238E27FC236}">
                <a16:creationId xmlns:a16="http://schemas.microsoft.com/office/drawing/2014/main" id="{E2598756-FA20-3AD3-45A4-359B4D79B513}"/>
              </a:ext>
            </a:extLst>
          </p:cNvPr>
          <p:cNvSpPr>
            <a:spLocks noGrp="1"/>
          </p:cNvSpPr>
          <p:nvPr>
            <p:ph type="sldNum" sz="quarter" idx="12"/>
          </p:nvPr>
        </p:nvSpPr>
        <p:spPr/>
        <p:txBody>
          <a:bodyPr/>
          <a:lstStyle/>
          <a:p>
            <a:fld id="{4FAB73BC-B049-4115-A692-8D63A059BFB8}" type="slidenum">
              <a:rPr lang="en-US" smtClean="0"/>
              <a:pPr/>
              <a:t>1</a:t>
            </a:fld>
            <a:endParaRPr lang="en-US" dirty="0"/>
          </a:p>
        </p:txBody>
      </p:sp>
    </p:spTree>
    <p:extLst>
      <p:ext uri="{BB962C8B-B14F-4D97-AF65-F5344CB8AC3E}">
        <p14:creationId xmlns:p14="http://schemas.microsoft.com/office/powerpoint/2010/main" val="13176950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5" name="Rectangle 7174">
            <a:extLst>
              <a:ext uri="{FF2B5EF4-FFF2-40B4-BE49-F238E27FC236}">
                <a16:creationId xmlns:a16="http://schemas.microsoft.com/office/drawing/2014/main" id="{565B2778-6678-45B6-9A79-C0910CFCA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93" y="237744"/>
            <a:ext cx="7652977"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4B52942-011B-0B27-F027-23B973C1A0BC}"/>
              </a:ext>
            </a:extLst>
          </p:cNvPr>
          <p:cNvSpPr>
            <a:spLocks noGrp="1"/>
          </p:cNvSpPr>
          <p:nvPr>
            <p:ph type="title"/>
          </p:nvPr>
        </p:nvSpPr>
        <p:spPr>
          <a:xfrm>
            <a:off x="868680" y="642593"/>
            <a:ext cx="6281928" cy="1744183"/>
          </a:xfrm>
        </p:spPr>
        <p:txBody>
          <a:bodyPr>
            <a:normAutofit/>
          </a:bodyPr>
          <a:lstStyle/>
          <a:p>
            <a:r>
              <a:rPr lang="en-US" dirty="0"/>
              <a:t>What makes a classic a classic?</a:t>
            </a:r>
          </a:p>
        </p:txBody>
      </p:sp>
      <p:sp>
        <p:nvSpPr>
          <p:cNvPr id="3" name="Content Placeholder 2">
            <a:extLst>
              <a:ext uri="{FF2B5EF4-FFF2-40B4-BE49-F238E27FC236}">
                <a16:creationId xmlns:a16="http://schemas.microsoft.com/office/drawing/2014/main" id="{4F89A8D1-AE71-1498-EC18-FFBC25B15114}"/>
              </a:ext>
            </a:extLst>
          </p:cNvPr>
          <p:cNvSpPr>
            <a:spLocks noGrp="1"/>
          </p:cNvSpPr>
          <p:nvPr>
            <p:ph idx="1"/>
          </p:nvPr>
        </p:nvSpPr>
        <p:spPr>
          <a:xfrm>
            <a:off x="868680" y="2386584"/>
            <a:ext cx="6281928" cy="3648456"/>
          </a:xfrm>
        </p:spPr>
        <p:txBody>
          <a:bodyPr>
            <a:noAutofit/>
          </a:bodyPr>
          <a:lstStyle/>
          <a:p>
            <a:r>
              <a:rPr lang="en-US" sz="2800" dirty="0">
                <a:latin typeface="Century Gothic" panose="020B0502020202020204" pitchFamily="34" charset="0"/>
              </a:rPr>
              <a:t>Representation</a:t>
            </a:r>
          </a:p>
          <a:p>
            <a:r>
              <a:rPr lang="en-US" sz="2800" dirty="0">
                <a:latin typeface="Century Gothic" panose="020B0502020202020204" pitchFamily="34" charset="0"/>
              </a:rPr>
              <a:t>Language</a:t>
            </a:r>
          </a:p>
          <a:p>
            <a:r>
              <a:rPr lang="en-US" sz="2800" dirty="0">
                <a:latin typeface="Century Gothic" panose="020B0502020202020204" pitchFamily="34" charset="0"/>
              </a:rPr>
              <a:t>Context of contemporary production, consumption, circulation, distribution</a:t>
            </a:r>
          </a:p>
          <a:p>
            <a:r>
              <a:rPr lang="en-US" sz="2800" dirty="0">
                <a:solidFill>
                  <a:srgbClr val="202124"/>
                </a:solidFill>
                <a:latin typeface="Century Gothic" panose="020B0502020202020204" pitchFamily="34" charset="0"/>
              </a:rPr>
              <a:t>Example: ancient Greek plays</a:t>
            </a:r>
            <a:endParaRPr lang="en-US" sz="2800" dirty="0">
              <a:latin typeface="Century Gothic" panose="020B0502020202020204" pitchFamily="34" charset="0"/>
            </a:endParaRPr>
          </a:p>
        </p:txBody>
      </p:sp>
      <p:sp useBgFill="1">
        <p:nvSpPr>
          <p:cNvPr id="7177" name="Rectangle 7176">
            <a:extLst>
              <a:ext uri="{FF2B5EF4-FFF2-40B4-BE49-F238E27FC236}">
                <a16:creationId xmlns:a16="http://schemas.microsoft.com/office/drawing/2014/main" id="{82C57F61-3F6E-4BE5-B964-003AA9B355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7370" y="0"/>
            <a:ext cx="435463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A vase with people painted on it&#10;&#10;Description automatically generated with low confidence">
            <a:extLst>
              <a:ext uri="{FF2B5EF4-FFF2-40B4-BE49-F238E27FC236}">
                <a16:creationId xmlns:a16="http://schemas.microsoft.com/office/drawing/2014/main" id="{FB4F78F6-FA4C-22FF-FF3C-48BA2A794EC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319528" y="952852"/>
            <a:ext cx="3318836" cy="4953486"/>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9D1CD766-F9D2-9E9A-2A45-7F9FD97C0203}"/>
              </a:ext>
            </a:extLst>
          </p:cNvPr>
          <p:cNvSpPr>
            <a:spLocks noGrp="1"/>
          </p:cNvSpPr>
          <p:nvPr>
            <p:ph type="sldNum" sz="quarter" idx="12"/>
          </p:nvPr>
        </p:nvSpPr>
        <p:spPr>
          <a:xfrm>
            <a:off x="10348535" y="6217920"/>
            <a:ext cx="1463040" cy="256032"/>
          </a:xfrm>
        </p:spPr>
        <p:txBody>
          <a:bodyPr>
            <a:normAutofit/>
          </a:bodyPr>
          <a:lstStyle/>
          <a:p>
            <a:pPr>
              <a:spcAft>
                <a:spcPts val="600"/>
              </a:spcAft>
            </a:pPr>
            <a:fld id="{4FAB73BC-B049-4115-A692-8D63A059BFB8}" type="slidenum">
              <a:rPr lang="en-US">
                <a:solidFill>
                  <a:schemeClr val="tx1"/>
                </a:solidFill>
              </a:rPr>
              <a:pPr>
                <a:spcAft>
                  <a:spcPts val="600"/>
                </a:spcAft>
              </a:pPr>
              <a:t>10</a:t>
            </a:fld>
            <a:endParaRPr lang="en-US">
              <a:solidFill>
                <a:schemeClr val="tx1"/>
              </a:solidFill>
            </a:endParaRPr>
          </a:p>
        </p:txBody>
      </p:sp>
      <p:sp>
        <p:nvSpPr>
          <p:cNvPr id="5" name="TextBox 4">
            <a:extLst>
              <a:ext uri="{FF2B5EF4-FFF2-40B4-BE49-F238E27FC236}">
                <a16:creationId xmlns:a16="http://schemas.microsoft.com/office/drawing/2014/main" id="{0D408D52-558C-AA8C-0BAB-5E715ECF629D}"/>
              </a:ext>
            </a:extLst>
          </p:cNvPr>
          <p:cNvSpPr txBox="1"/>
          <p:nvPr/>
        </p:nvSpPr>
        <p:spPr>
          <a:xfrm>
            <a:off x="8798390" y="6073041"/>
            <a:ext cx="2339439" cy="553998"/>
          </a:xfrm>
          <a:prstGeom prst="rect">
            <a:avLst/>
          </a:prstGeom>
          <a:noFill/>
        </p:spPr>
        <p:txBody>
          <a:bodyPr wrap="square" rtlCol="0">
            <a:spAutoFit/>
          </a:bodyPr>
          <a:lstStyle/>
          <a:p>
            <a:pPr algn="ctr"/>
            <a:r>
              <a:rPr lang="en-US" sz="1000" dirty="0" err="1">
                <a:latin typeface="Century Gothic" panose="020B0502020202020204" pitchFamily="34" charset="0"/>
              </a:rPr>
              <a:t>Pronomos</a:t>
            </a:r>
            <a:r>
              <a:rPr lang="en-US" sz="1000" dirty="0">
                <a:latin typeface="Century Gothic" panose="020B0502020202020204" pitchFamily="34" charset="0"/>
              </a:rPr>
              <a:t> Vase (c. 400 BCE)</a:t>
            </a:r>
          </a:p>
          <a:p>
            <a:pPr algn="ctr"/>
            <a:r>
              <a:rPr lang="en-IN" sz="1000" b="0" i="0" dirty="0">
                <a:solidFill>
                  <a:srgbClr val="000000"/>
                </a:solidFill>
                <a:effectLst/>
                <a:latin typeface="Century Gothic" panose="020B0502020202020204" pitchFamily="34" charset="0"/>
              </a:rPr>
              <a:t>Museo </a:t>
            </a:r>
            <a:r>
              <a:rPr lang="en-IN" sz="1000" b="0" i="0" dirty="0" err="1">
                <a:solidFill>
                  <a:srgbClr val="000000"/>
                </a:solidFill>
                <a:effectLst/>
                <a:latin typeface="Century Gothic" panose="020B0502020202020204" pitchFamily="34" charset="0"/>
              </a:rPr>
              <a:t>Archeologico</a:t>
            </a:r>
            <a:r>
              <a:rPr lang="en-IN" sz="1000" b="0" i="0" dirty="0">
                <a:solidFill>
                  <a:srgbClr val="000000"/>
                </a:solidFill>
                <a:effectLst/>
                <a:latin typeface="Century Gothic" panose="020B0502020202020204" pitchFamily="34" charset="0"/>
              </a:rPr>
              <a:t> Nazionale di Napoli</a:t>
            </a:r>
            <a:endParaRPr lang="en-US" sz="1000" dirty="0">
              <a:latin typeface="Century Gothic" panose="020B0502020202020204" pitchFamily="34" charset="0"/>
            </a:endParaRPr>
          </a:p>
        </p:txBody>
      </p:sp>
    </p:spTree>
    <p:extLst>
      <p:ext uri="{BB962C8B-B14F-4D97-AF65-F5344CB8AC3E}">
        <p14:creationId xmlns:p14="http://schemas.microsoft.com/office/powerpoint/2010/main" val="3228549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203" name="Rectangle 8202">
            <a:extLst>
              <a:ext uri="{FF2B5EF4-FFF2-40B4-BE49-F238E27FC236}">
                <a16:creationId xmlns:a16="http://schemas.microsoft.com/office/drawing/2014/main" id="{2C8DCBC9-E0DE-46B3-8FAE-C5C151378E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7744" y="237744"/>
            <a:ext cx="7665285"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9207270-F872-2311-806B-E7ACF982C530}"/>
              </a:ext>
            </a:extLst>
          </p:cNvPr>
          <p:cNvSpPr>
            <a:spLocks noGrp="1"/>
          </p:cNvSpPr>
          <p:nvPr>
            <p:ph type="title"/>
          </p:nvPr>
        </p:nvSpPr>
        <p:spPr>
          <a:xfrm>
            <a:off x="868680" y="642593"/>
            <a:ext cx="6281928" cy="1744183"/>
          </a:xfrm>
        </p:spPr>
        <p:txBody>
          <a:bodyPr>
            <a:normAutofit/>
          </a:bodyPr>
          <a:lstStyle/>
          <a:p>
            <a:r>
              <a:rPr lang="en-US" dirty="0"/>
              <a:t>What makes a classic a classic?</a:t>
            </a:r>
          </a:p>
        </p:txBody>
      </p:sp>
      <p:sp>
        <p:nvSpPr>
          <p:cNvPr id="8200" name="Content Placeholder 8199">
            <a:extLst>
              <a:ext uri="{FF2B5EF4-FFF2-40B4-BE49-F238E27FC236}">
                <a16:creationId xmlns:a16="http://schemas.microsoft.com/office/drawing/2014/main" id="{3418CC19-E763-539D-5676-D181A154876A}"/>
              </a:ext>
            </a:extLst>
          </p:cNvPr>
          <p:cNvSpPr>
            <a:spLocks noGrp="1"/>
          </p:cNvSpPr>
          <p:nvPr>
            <p:ph idx="1"/>
          </p:nvPr>
        </p:nvSpPr>
        <p:spPr>
          <a:xfrm>
            <a:off x="868680" y="2386584"/>
            <a:ext cx="6281928" cy="3648456"/>
          </a:xfrm>
        </p:spPr>
        <p:txBody>
          <a:bodyPr>
            <a:normAutofit/>
          </a:bodyPr>
          <a:lstStyle/>
          <a:p>
            <a:endParaRPr lang="en-US" sz="2800" dirty="0">
              <a:solidFill>
                <a:srgbClr val="202124"/>
              </a:solidFill>
              <a:latin typeface="Century Gothic" panose="020B0502020202020204" pitchFamily="34" charset="0"/>
            </a:endParaRPr>
          </a:p>
          <a:p>
            <a:endParaRPr lang="en-US" sz="2800" dirty="0">
              <a:solidFill>
                <a:srgbClr val="202124"/>
              </a:solidFill>
              <a:latin typeface="Century Gothic" panose="020B0502020202020204" pitchFamily="34" charset="0"/>
            </a:endParaRPr>
          </a:p>
          <a:p>
            <a:r>
              <a:rPr lang="en-US" sz="2800" dirty="0">
                <a:solidFill>
                  <a:srgbClr val="202124"/>
                </a:solidFill>
                <a:latin typeface="Century Gothic" panose="020B0502020202020204" pitchFamily="34" charset="0"/>
              </a:rPr>
              <a:t>Status of drama in Shakespeare’s time</a:t>
            </a:r>
            <a:endParaRPr lang="en-US" sz="2800" dirty="0"/>
          </a:p>
        </p:txBody>
      </p:sp>
      <p:pic>
        <p:nvPicPr>
          <p:cNvPr id="8194" name="Picture 2" descr="Shakespeare's Globe Theatre, London, England">
            <a:extLst>
              <a:ext uri="{FF2B5EF4-FFF2-40B4-BE49-F238E27FC236}">
                <a16:creationId xmlns:a16="http://schemas.microsoft.com/office/drawing/2014/main" id="{ED49F583-DC89-378C-F368-94F9F9F4F72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690" r="8820"/>
          <a:stretch/>
        </p:blipFill>
        <p:spPr bwMode="auto">
          <a:xfrm>
            <a:off x="7903029" y="237745"/>
            <a:ext cx="4058758" cy="3191256"/>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Globe Theatre launch new augmented reality app | London Evening Standard |  Evening Standard">
            <a:extLst>
              <a:ext uri="{FF2B5EF4-FFF2-40B4-BE49-F238E27FC236}">
                <a16:creationId xmlns:a16="http://schemas.microsoft.com/office/drawing/2014/main" id="{4AAF12A1-CF13-4997-D4EC-32BE4A890FC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68" r="14335" b="-2"/>
          <a:stretch/>
        </p:blipFill>
        <p:spPr bwMode="auto">
          <a:xfrm>
            <a:off x="7903029" y="3429002"/>
            <a:ext cx="4058758" cy="3191254"/>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FA5D12E6-DF54-98C2-80C7-1351D5B1C414}"/>
              </a:ext>
            </a:extLst>
          </p:cNvPr>
          <p:cNvSpPr>
            <a:spLocks noGrp="1"/>
          </p:cNvSpPr>
          <p:nvPr>
            <p:ph type="sldNum" sz="quarter" idx="12"/>
          </p:nvPr>
        </p:nvSpPr>
        <p:spPr>
          <a:xfrm>
            <a:off x="10348535" y="6217920"/>
            <a:ext cx="1463040" cy="256032"/>
          </a:xfrm>
        </p:spPr>
        <p:txBody>
          <a:bodyPr>
            <a:normAutofit/>
          </a:bodyPr>
          <a:lstStyle/>
          <a:p>
            <a:pPr>
              <a:spcAft>
                <a:spcPts val="600"/>
              </a:spcAft>
            </a:pPr>
            <a:fld id="{4FAB73BC-B049-4115-A692-8D63A059BFB8}" type="slidenum">
              <a:rPr lang="en-US">
                <a:solidFill>
                  <a:srgbClr val="FFFFFF"/>
                </a:solidFill>
              </a:rPr>
              <a:pPr>
                <a:spcAft>
                  <a:spcPts val="600"/>
                </a:spcAft>
              </a:pPr>
              <a:t>11</a:t>
            </a:fld>
            <a:endParaRPr lang="en-US">
              <a:solidFill>
                <a:srgbClr val="FFFFFF"/>
              </a:solidFill>
            </a:endParaRPr>
          </a:p>
        </p:txBody>
      </p:sp>
    </p:spTree>
    <p:extLst>
      <p:ext uri="{BB962C8B-B14F-4D97-AF65-F5344CB8AC3E}">
        <p14:creationId xmlns:p14="http://schemas.microsoft.com/office/powerpoint/2010/main" val="3234973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FEA04-1B17-DB7C-00E5-50F606E440CC}"/>
              </a:ext>
            </a:extLst>
          </p:cNvPr>
          <p:cNvSpPr>
            <a:spLocks noGrp="1"/>
          </p:cNvSpPr>
          <p:nvPr>
            <p:ph type="title"/>
          </p:nvPr>
        </p:nvSpPr>
        <p:spPr/>
        <p:txBody>
          <a:bodyPr/>
          <a:lstStyle/>
          <a:p>
            <a:r>
              <a:rPr lang="en-US" dirty="0"/>
              <a:t>Canon</a:t>
            </a:r>
          </a:p>
        </p:txBody>
      </p:sp>
      <p:sp>
        <p:nvSpPr>
          <p:cNvPr id="3" name="Content Placeholder 2">
            <a:extLst>
              <a:ext uri="{FF2B5EF4-FFF2-40B4-BE49-F238E27FC236}">
                <a16:creationId xmlns:a16="http://schemas.microsoft.com/office/drawing/2014/main" id="{52F11815-4E6E-E26A-3AC7-5A84D4351597}"/>
              </a:ext>
            </a:extLst>
          </p:cNvPr>
          <p:cNvSpPr>
            <a:spLocks noGrp="1"/>
          </p:cNvSpPr>
          <p:nvPr>
            <p:ph idx="1"/>
          </p:nvPr>
        </p:nvSpPr>
        <p:spPr/>
        <p:txBody>
          <a:bodyPr>
            <a:normAutofit/>
          </a:bodyPr>
          <a:lstStyle/>
          <a:p>
            <a:r>
              <a:rPr lang="en-US" sz="2800" dirty="0">
                <a:latin typeface="Century Gothic" panose="020B0502020202020204" pitchFamily="34" charset="0"/>
              </a:rPr>
              <a:t>How is a canon formed?</a:t>
            </a:r>
          </a:p>
          <a:p>
            <a:pPr lvl="1"/>
            <a:r>
              <a:rPr lang="en-IN" sz="2800" dirty="0">
                <a:effectLst/>
                <a:latin typeface="Century Gothic" panose="020B0502020202020204" pitchFamily="34" charset="0"/>
              </a:rPr>
              <a:t>English literature departments and the colonial project </a:t>
            </a:r>
          </a:p>
          <a:p>
            <a:pPr marL="0" indent="0">
              <a:buNone/>
            </a:pPr>
            <a:endParaRPr lang="en-US" sz="2800" dirty="0">
              <a:latin typeface="Century Gothic" panose="020B0502020202020204" pitchFamily="34" charset="0"/>
            </a:endParaRPr>
          </a:p>
          <a:p>
            <a:r>
              <a:rPr lang="en-US" sz="2800" dirty="0">
                <a:latin typeface="Century Gothic" panose="020B0502020202020204" pitchFamily="34" charset="0"/>
              </a:rPr>
              <a:t>Literature as a field (discipline/domain) of study is created to execute the ends of the colonial project </a:t>
            </a:r>
          </a:p>
          <a:p>
            <a:pPr marL="274320" lvl="1" indent="0">
              <a:buNone/>
            </a:pPr>
            <a:endParaRPr lang="en-US" sz="2800" dirty="0">
              <a:latin typeface="Century Gothic" panose="020B0502020202020204" pitchFamily="34" charset="0"/>
            </a:endParaRPr>
          </a:p>
          <a:p>
            <a:pPr lvl="1"/>
            <a:endParaRPr lang="en-US" sz="2800" dirty="0">
              <a:latin typeface="Century Gothic" panose="020B0502020202020204" pitchFamily="34" charset="0"/>
            </a:endParaRPr>
          </a:p>
        </p:txBody>
      </p:sp>
      <p:sp>
        <p:nvSpPr>
          <p:cNvPr id="4" name="Slide Number Placeholder 3">
            <a:extLst>
              <a:ext uri="{FF2B5EF4-FFF2-40B4-BE49-F238E27FC236}">
                <a16:creationId xmlns:a16="http://schemas.microsoft.com/office/drawing/2014/main" id="{DCD5EE71-E307-FC2E-3C6C-72D54CCC0F88}"/>
              </a:ext>
            </a:extLst>
          </p:cNvPr>
          <p:cNvSpPr>
            <a:spLocks noGrp="1"/>
          </p:cNvSpPr>
          <p:nvPr>
            <p:ph type="sldNum" sz="quarter" idx="12"/>
          </p:nvPr>
        </p:nvSpPr>
        <p:spPr/>
        <p:txBody>
          <a:bodyPr/>
          <a:lstStyle/>
          <a:p>
            <a:fld id="{4FAB73BC-B049-4115-A692-8D63A059BFB8}" type="slidenum">
              <a:rPr lang="en-US" smtClean="0"/>
              <a:pPr/>
              <a:t>12</a:t>
            </a:fld>
            <a:endParaRPr lang="en-US" dirty="0"/>
          </a:p>
        </p:txBody>
      </p:sp>
    </p:spTree>
    <p:extLst>
      <p:ext uri="{BB962C8B-B14F-4D97-AF65-F5344CB8AC3E}">
        <p14:creationId xmlns:p14="http://schemas.microsoft.com/office/powerpoint/2010/main" val="3824135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4A634-9EA5-D5C3-23ED-11FAC2E086AF}"/>
              </a:ext>
            </a:extLst>
          </p:cNvPr>
          <p:cNvSpPr>
            <a:spLocks noGrp="1"/>
          </p:cNvSpPr>
          <p:nvPr>
            <p:ph type="title"/>
          </p:nvPr>
        </p:nvSpPr>
        <p:spPr>
          <a:xfrm>
            <a:off x="1066800" y="276008"/>
            <a:ext cx="10058400" cy="1371600"/>
          </a:xfrm>
        </p:spPr>
        <p:txBody>
          <a:bodyPr>
            <a:normAutofit/>
          </a:bodyPr>
          <a:lstStyle/>
          <a:p>
            <a:r>
              <a:rPr lang="en-US" sz="4000" dirty="0"/>
              <a:t>Macaulay’s </a:t>
            </a:r>
            <a:r>
              <a:rPr lang="en-US" sz="4000" i="1" dirty="0"/>
              <a:t>Minute on Education </a:t>
            </a:r>
            <a:r>
              <a:rPr lang="en-US" sz="4000" dirty="0"/>
              <a:t>(1835)</a:t>
            </a:r>
          </a:p>
        </p:txBody>
      </p:sp>
      <p:sp>
        <p:nvSpPr>
          <p:cNvPr id="3" name="Content Placeholder 2">
            <a:extLst>
              <a:ext uri="{FF2B5EF4-FFF2-40B4-BE49-F238E27FC236}">
                <a16:creationId xmlns:a16="http://schemas.microsoft.com/office/drawing/2014/main" id="{60783E72-3726-399A-3B3A-5F57CCD4CB61}"/>
              </a:ext>
            </a:extLst>
          </p:cNvPr>
          <p:cNvSpPr>
            <a:spLocks noGrp="1"/>
          </p:cNvSpPr>
          <p:nvPr>
            <p:ph idx="1"/>
          </p:nvPr>
        </p:nvSpPr>
        <p:spPr>
          <a:xfrm>
            <a:off x="855345" y="1750478"/>
            <a:ext cx="10761345" cy="3931920"/>
          </a:xfrm>
        </p:spPr>
        <p:txBody>
          <a:bodyPr>
            <a:noAutofit/>
          </a:bodyPr>
          <a:lstStyle/>
          <a:p>
            <a:pPr marL="0" indent="0">
              <a:buNone/>
            </a:pPr>
            <a:r>
              <a:rPr lang="en-IN" sz="2600" b="1" i="1" dirty="0">
                <a:solidFill>
                  <a:srgbClr val="7030A0"/>
                </a:solidFill>
                <a:effectLst/>
                <a:latin typeface="Century Gothic" panose="020B0502020202020204" pitchFamily="34" charset="0"/>
              </a:rPr>
              <a:t>“I have no knowledge of either </a:t>
            </a:r>
            <a:r>
              <a:rPr lang="en-IN" sz="2600" b="1" i="1" dirty="0" err="1">
                <a:solidFill>
                  <a:srgbClr val="7030A0"/>
                </a:solidFill>
                <a:effectLst/>
                <a:latin typeface="Century Gothic" panose="020B0502020202020204" pitchFamily="34" charset="0"/>
              </a:rPr>
              <a:t>Sanscrit</a:t>
            </a:r>
            <a:r>
              <a:rPr lang="en-IN" sz="2600" b="1" i="1" dirty="0">
                <a:solidFill>
                  <a:srgbClr val="7030A0"/>
                </a:solidFill>
                <a:effectLst/>
                <a:latin typeface="Century Gothic" panose="020B0502020202020204" pitchFamily="34" charset="0"/>
              </a:rPr>
              <a:t> or Arabic. But I have done what I could to form a correct estimate of their value. I have read translations of the most celebrated Arabic and </a:t>
            </a:r>
            <a:r>
              <a:rPr lang="en-IN" sz="2600" b="1" i="1" dirty="0" err="1">
                <a:solidFill>
                  <a:srgbClr val="7030A0"/>
                </a:solidFill>
                <a:effectLst/>
                <a:latin typeface="Century Gothic" panose="020B0502020202020204" pitchFamily="34" charset="0"/>
              </a:rPr>
              <a:t>Sanscrit</a:t>
            </a:r>
            <a:r>
              <a:rPr lang="en-IN" sz="2600" b="1" i="1" dirty="0">
                <a:solidFill>
                  <a:srgbClr val="7030A0"/>
                </a:solidFill>
                <a:effectLst/>
                <a:latin typeface="Century Gothic" panose="020B0502020202020204" pitchFamily="34" charset="0"/>
              </a:rPr>
              <a:t> works. I have conversed, both here and at home, with men distinguished by their proficiency in the Eastern tongues. I am quite ready to take the oriental learning at the valuation of the orientalists themselves. </a:t>
            </a:r>
            <a:r>
              <a:rPr lang="en-IN" sz="2600" b="1" i="1" dirty="0">
                <a:solidFill>
                  <a:srgbClr val="C00000"/>
                </a:solidFill>
                <a:effectLst/>
                <a:latin typeface="Century Gothic" panose="020B0502020202020204" pitchFamily="34" charset="0"/>
              </a:rPr>
              <a:t>I have never found one among them who could deny that a single shelf of a good European library was worth the whole native literature of India and Arabia. The intrinsic superiority of the Western literature is indeed fully admitted </a:t>
            </a:r>
            <a:r>
              <a:rPr lang="en-IN" sz="2600" b="1" i="1" dirty="0">
                <a:solidFill>
                  <a:srgbClr val="7030A0"/>
                </a:solidFill>
                <a:effectLst/>
                <a:latin typeface="Century Gothic" panose="020B0502020202020204" pitchFamily="34" charset="0"/>
              </a:rPr>
              <a:t>by those members of the committee who support the oriental plan of education.” </a:t>
            </a:r>
            <a:endParaRPr lang="en-US" sz="2600" b="1" i="1" dirty="0">
              <a:solidFill>
                <a:srgbClr val="7030A0"/>
              </a:solidFill>
              <a:latin typeface="Century Gothic" panose="020B0502020202020204" pitchFamily="34" charset="0"/>
            </a:endParaRPr>
          </a:p>
        </p:txBody>
      </p:sp>
      <p:sp>
        <p:nvSpPr>
          <p:cNvPr id="4" name="Slide Number Placeholder 3">
            <a:extLst>
              <a:ext uri="{FF2B5EF4-FFF2-40B4-BE49-F238E27FC236}">
                <a16:creationId xmlns:a16="http://schemas.microsoft.com/office/drawing/2014/main" id="{1C3440B5-BF7A-5D7D-2FFA-E2A8230F4812}"/>
              </a:ext>
            </a:extLst>
          </p:cNvPr>
          <p:cNvSpPr>
            <a:spLocks noGrp="1"/>
          </p:cNvSpPr>
          <p:nvPr>
            <p:ph type="sldNum" sz="quarter" idx="12"/>
          </p:nvPr>
        </p:nvSpPr>
        <p:spPr/>
        <p:txBody>
          <a:bodyPr/>
          <a:lstStyle/>
          <a:p>
            <a:fld id="{4FAB73BC-B049-4115-A692-8D63A059BFB8}" type="slidenum">
              <a:rPr lang="en-US" smtClean="0"/>
              <a:pPr/>
              <a:t>13</a:t>
            </a:fld>
            <a:endParaRPr lang="en-US" dirty="0"/>
          </a:p>
        </p:txBody>
      </p:sp>
    </p:spTree>
    <p:extLst>
      <p:ext uri="{BB962C8B-B14F-4D97-AF65-F5344CB8AC3E}">
        <p14:creationId xmlns:p14="http://schemas.microsoft.com/office/powerpoint/2010/main" val="38129793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783E72-3726-399A-3B3A-5F57CCD4CB61}"/>
              </a:ext>
            </a:extLst>
          </p:cNvPr>
          <p:cNvSpPr>
            <a:spLocks noGrp="1"/>
          </p:cNvSpPr>
          <p:nvPr>
            <p:ph idx="1"/>
          </p:nvPr>
        </p:nvSpPr>
        <p:spPr>
          <a:xfrm>
            <a:off x="488100" y="553093"/>
            <a:ext cx="11215799" cy="3931920"/>
          </a:xfrm>
        </p:spPr>
        <p:txBody>
          <a:bodyPr>
            <a:noAutofit/>
          </a:bodyPr>
          <a:lstStyle/>
          <a:p>
            <a:pPr marL="0" indent="0">
              <a:buNone/>
            </a:pPr>
            <a:r>
              <a:rPr lang="en-IN" sz="2400" b="1" i="1" dirty="0">
                <a:solidFill>
                  <a:srgbClr val="7030A0"/>
                </a:solidFill>
                <a:effectLst/>
                <a:latin typeface="Century Gothic" panose="020B0502020202020204" pitchFamily="34" charset="0"/>
              </a:rPr>
              <a:t>“How then stands the case? </a:t>
            </a:r>
            <a:r>
              <a:rPr lang="en-IN" sz="2400" b="1" i="1" dirty="0">
                <a:solidFill>
                  <a:srgbClr val="C00000"/>
                </a:solidFill>
                <a:effectLst/>
                <a:latin typeface="Century Gothic" panose="020B0502020202020204" pitchFamily="34" charset="0"/>
              </a:rPr>
              <a:t>We have to educate a people who cannot at present be educated by means of their mother-tongue. We must teach them some foreign language. The claims of our own language it is hardly necessary to recapitulate. It stands pre-eminent even among the languages of the West. </a:t>
            </a:r>
            <a:r>
              <a:rPr lang="en-IN" sz="2400" b="1" i="1" dirty="0">
                <a:solidFill>
                  <a:srgbClr val="7030A0"/>
                </a:solidFill>
                <a:effectLst/>
                <a:latin typeface="Century Gothic" panose="020B0502020202020204" pitchFamily="34" charset="0"/>
              </a:rPr>
              <a:t>It abounds with works of imagination not inferior to the noblest which Greece has bequeathed to us, -- with models of every species of eloquence, -- with historical composition, which, considered merely as narratives, have seldom been surpassed, and which, considered as vehicles of ethical and political instruction, have never been </a:t>
            </a:r>
            <a:r>
              <a:rPr lang="en-IN" sz="2400" b="1" i="1" dirty="0" err="1">
                <a:solidFill>
                  <a:srgbClr val="7030A0"/>
                </a:solidFill>
                <a:effectLst/>
                <a:latin typeface="Century Gothic" panose="020B0502020202020204" pitchFamily="34" charset="0"/>
              </a:rPr>
              <a:t>equaled</a:t>
            </a:r>
            <a:r>
              <a:rPr lang="en-IN" sz="2400" b="1" i="1" dirty="0">
                <a:solidFill>
                  <a:srgbClr val="7030A0"/>
                </a:solidFill>
                <a:effectLst/>
                <a:latin typeface="Century Gothic" panose="020B0502020202020204" pitchFamily="34" charset="0"/>
              </a:rPr>
              <a:t> -- with just and lively representations of human life and human nature, -- with the most profound speculations on metaphysics, morals, government, jurisprudence, trade, -- with full and correct information respecting every experimental science which tends to preserve the health, to increase the comfort, or to expand the intellect of man …” </a:t>
            </a:r>
            <a:endParaRPr lang="en-US" sz="2400" b="1" i="1" dirty="0">
              <a:solidFill>
                <a:srgbClr val="7030A0"/>
              </a:solidFill>
              <a:latin typeface="Century Gothic" panose="020B0502020202020204" pitchFamily="34" charset="0"/>
            </a:endParaRPr>
          </a:p>
        </p:txBody>
      </p:sp>
      <p:sp>
        <p:nvSpPr>
          <p:cNvPr id="4" name="Slide Number Placeholder 3">
            <a:extLst>
              <a:ext uri="{FF2B5EF4-FFF2-40B4-BE49-F238E27FC236}">
                <a16:creationId xmlns:a16="http://schemas.microsoft.com/office/drawing/2014/main" id="{1C3440B5-BF7A-5D7D-2FFA-E2A8230F4812}"/>
              </a:ext>
            </a:extLst>
          </p:cNvPr>
          <p:cNvSpPr>
            <a:spLocks noGrp="1"/>
          </p:cNvSpPr>
          <p:nvPr>
            <p:ph type="sldNum" sz="quarter" idx="12"/>
          </p:nvPr>
        </p:nvSpPr>
        <p:spPr/>
        <p:txBody>
          <a:bodyPr/>
          <a:lstStyle/>
          <a:p>
            <a:fld id="{4FAB73BC-B049-4115-A692-8D63A059BFB8}" type="slidenum">
              <a:rPr lang="en-US" smtClean="0"/>
              <a:pPr/>
              <a:t>14</a:t>
            </a:fld>
            <a:endParaRPr lang="en-US" dirty="0"/>
          </a:p>
        </p:txBody>
      </p:sp>
    </p:spTree>
    <p:extLst>
      <p:ext uri="{BB962C8B-B14F-4D97-AF65-F5344CB8AC3E}">
        <p14:creationId xmlns:p14="http://schemas.microsoft.com/office/powerpoint/2010/main" val="34634224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783E72-3726-399A-3B3A-5F57CCD4CB61}"/>
              </a:ext>
            </a:extLst>
          </p:cNvPr>
          <p:cNvSpPr>
            <a:spLocks noGrp="1"/>
          </p:cNvSpPr>
          <p:nvPr>
            <p:ph idx="1"/>
          </p:nvPr>
        </p:nvSpPr>
        <p:spPr>
          <a:xfrm>
            <a:off x="828303" y="477889"/>
            <a:ext cx="10809515" cy="3931920"/>
          </a:xfrm>
        </p:spPr>
        <p:txBody>
          <a:bodyPr>
            <a:normAutofit/>
          </a:bodyPr>
          <a:lstStyle/>
          <a:p>
            <a:pPr marL="0" indent="0">
              <a:buNone/>
            </a:pPr>
            <a:r>
              <a:rPr lang="en-IN" sz="2400" b="1" i="1" dirty="0">
                <a:solidFill>
                  <a:srgbClr val="7030A0"/>
                </a:solidFill>
                <a:effectLst/>
                <a:latin typeface="Century Gothic" panose="020B0502020202020204" pitchFamily="34" charset="0"/>
              </a:rPr>
              <a:t>“… Whoever knows that language has ready access to all the vast intellectual wealth which all the wisest nations of the earth have created and hoarded in the course of ninety generations. It may safely be said that the literature now extant in that language is of greater value than all the literature which three hundred years ago was extant in all the languages of the world together. Nor is this all. In India, English is the language spoken by the ruling class. It is spoken by the higher class of natives at the seats of Government. It is likely to become the language of commerce throughout the seas of the East. It is the language of two great European communities which are rising, the one in the south of Africa, the other in Australia, -- communities which are every year becoming more important and more closely connected with our Indian empire. </a:t>
            </a:r>
            <a:r>
              <a:rPr lang="en-IN" sz="2400" b="1" i="1" dirty="0">
                <a:solidFill>
                  <a:srgbClr val="C00000"/>
                </a:solidFill>
                <a:effectLst/>
                <a:latin typeface="Century Gothic" panose="020B0502020202020204" pitchFamily="34" charset="0"/>
              </a:rPr>
              <a:t>Whether we look at the intrinsic value of our literature, or at the particular situation of this country, we shall see the strongest reason to think that, of all foreign tongues, the English tongue is that which would be the most useful to our native subjects</a:t>
            </a:r>
            <a:r>
              <a:rPr lang="en-IN" sz="2400" b="1" i="1" dirty="0">
                <a:solidFill>
                  <a:srgbClr val="7030A0"/>
                </a:solidFill>
                <a:effectLst/>
                <a:latin typeface="Century Gothic" panose="020B0502020202020204" pitchFamily="34" charset="0"/>
              </a:rPr>
              <a:t>.”</a:t>
            </a:r>
            <a:endParaRPr lang="en-US" sz="2400" b="1" i="1" dirty="0">
              <a:solidFill>
                <a:srgbClr val="7030A0"/>
              </a:solidFill>
              <a:latin typeface="Century Gothic" panose="020B0502020202020204" pitchFamily="34" charset="0"/>
            </a:endParaRPr>
          </a:p>
        </p:txBody>
      </p:sp>
      <p:sp>
        <p:nvSpPr>
          <p:cNvPr id="4" name="Slide Number Placeholder 3">
            <a:extLst>
              <a:ext uri="{FF2B5EF4-FFF2-40B4-BE49-F238E27FC236}">
                <a16:creationId xmlns:a16="http://schemas.microsoft.com/office/drawing/2014/main" id="{1C3440B5-BF7A-5D7D-2FFA-E2A8230F4812}"/>
              </a:ext>
            </a:extLst>
          </p:cNvPr>
          <p:cNvSpPr>
            <a:spLocks noGrp="1"/>
          </p:cNvSpPr>
          <p:nvPr>
            <p:ph type="sldNum" sz="quarter" idx="12"/>
          </p:nvPr>
        </p:nvSpPr>
        <p:spPr/>
        <p:txBody>
          <a:bodyPr/>
          <a:lstStyle/>
          <a:p>
            <a:fld id="{4FAB73BC-B049-4115-A692-8D63A059BFB8}" type="slidenum">
              <a:rPr lang="en-US" smtClean="0"/>
              <a:pPr/>
              <a:t>15</a:t>
            </a:fld>
            <a:endParaRPr lang="en-US" dirty="0"/>
          </a:p>
        </p:txBody>
      </p:sp>
    </p:spTree>
    <p:extLst>
      <p:ext uri="{BB962C8B-B14F-4D97-AF65-F5344CB8AC3E}">
        <p14:creationId xmlns:p14="http://schemas.microsoft.com/office/powerpoint/2010/main" val="2044145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834F665-3699-9BE3-36EB-EB97EDD3369A}"/>
              </a:ext>
            </a:extLst>
          </p:cNvPr>
          <p:cNvSpPr>
            <a:spLocks noGrp="1"/>
          </p:cNvSpPr>
          <p:nvPr>
            <p:ph idx="1"/>
          </p:nvPr>
        </p:nvSpPr>
        <p:spPr>
          <a:xfrm>
            <a:off x="1066800" y="1604357"/>
            <a:ext cx="10058400" cy="3931920"/>
          </a:xfrm>
        </p:spPr>
        <p:txBody>
          <a:bodyPr>
            <a:normAutofit/>
          </a:bodyPr>
          <a:lstStyle/>
          <a:p>
            <a:pPr marL="0" indent="0">
              <a:buNone/>
            </a:pPr>
            <a:r>
              <a:rPr lang="en-IN" sz="2800" b="1" i="1" dirty="0">
                <a:solidFill>
                  <a:srgbClr val="7030A0"/>
                </a:solidFill>
                <a:effectLst/>
                <a:latin typeface="Century Gothic" panose="020B0502020202020204" pitchFamily="34" charset="0"/>
              </a:rPr>
              <a:t>“[I]t is impossible for us, with our limited means, to attempt to educate the body of the people. </a:t>
            </a:r>
            <a:r>
              <a:rPr lang="en-IN" sz="2800" b="1" i="1" dirty="0">
                <a:solidFill>
                  <a:srgbClr val="C00000"/>
                </a:solidFill>
                <a:effectLst/>
                <a:latin typeface="Century Gothic" panose="020B0502020202020204" pitchFamily="34" charset="0"/>
              </a:rPr>
              <a:t>We must at present do our best to form a class who may be interpreters between us and the millions whom we govern, -- a class of persons Indian in blood and colour, but English in tastes, in opinions, in morals and in intellect</a:t>
            </a:r>
            <a:r>
              <a:rPr lang="en-IN" sz="2800" b="1" i="1" dirty="0">
                <a:solidFill>
                  <a:srgbClr val="7030A0"/>
                </a:solidFill>
                <a:effectLst/>
                <a:latin typeface="Century Gothic" panose="020B0502020202020204" pitchFamily="34" charset="0"/>
              </a:rPr>
              <a:t>.”</a:t>
            </a:r>
            <a:endParaRPr lang="en-US" sz="2800" b="1" i="1" dirty="0">
              <a:solidFill>
                <a:srgbClr val="7030A0"/>
              </a:solidFill>
              <a:latin typeface="Century Gothic" panose="020B0502020202020204" pitchFamily="34" charset="0"/>
            </a:endParaRPr>
          </a:p>
        </p:txBody>
      </p:sp>
      <p:sp>
        <p:nvSpPr>
          <p:cNvPr id="4" name="Slide Number Placeholder 3">
            <a:extLst>
              <a:ext uri="{FF2B5EF4-FFF2-40B4-BE49-F238E27FC236}">
                <a16:creationId xmlns:a16="http://schemas.microsoft.com/office/drawing/2014/main" id="{4FE01FC3-5F5E-4DCE-9E03-E06F914A983D}"/>
              </a:ext>
            </a:extLst>
          </p:cNvPr>
          <p:cNvSpPr>
            <a:spLocks noGrp="1"/>
          </p:cNvSpPr>
          <p:nvPr>
            <p:ph type="sldNum" sz="quarter" idx="12"/>
          </p:nvPr>
        </p:nvSpPr>
        <p:spPr/>
        <p:txBody>
          <a:bodyPr/>
          <a:lstStyle/>
          <a:p>
            <a:fld id="{4FAB73BC-B049-4115-A692-8D63A059BFB8}" type="slidenum">
              <a:rPr lang="en-US" smtClean="0"/>
              <a:pPr/>
              <a:t>16</a:t>
            </a:fld>
            <a:endParaRPr lang="en-US" dirty="0"/>
          </a:p>
        </p:txBody>
      </p:sp>
    </p:spTree>
    <p:extLst>
      <p:ext uri="{BB962C8B-B14F-4D97-AF65-F5344CB8AC3E}">
        <p14:creationId xmlns:p14="http://schemas.microsoft.com/office/powerpoint/2010/main" val="1489884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070D4-DB40-A42B-82E5-2F1900007A1B}"/>
              </a:ext>
            </a:extLst>
          </p:cNvPr>
          <p:cNvSpPr>
            <a:spLocks noGrp="1"/>
          </p:cNvSpPr>
          <p:nvPr>
            <p:ph type="title"/>
          </p:nvPr>
        </p:nvSpPr>
        <p:spPr/>
        <p:txBody>
          <a:bodyPr/>
          <a:lstStyle/>
          <a:p>
            <a:r>
              <a:rPr lang="en-US" dirty="0"/>
              <a:t>English Literature in India</a:t>
            </a:r>
          </a:p>
        </p:txBody>
      </p:sp>
      <p:sp>
        <p:nvSpPr>
          <p:cNvPr id="3" name="Content Placeholder 2">
            <a:extLst>
              <a:ext uri="{FF2B5EF4-FFF2-40B4-BE49-F238E27FC236}">
                <a16:creationId xmlns:a16="http://schemas.microsoft.com/office/drawing/2014/main" id="{E58EC63B-82CB-9FE2-2955-455C0C3CEF4C}"/>
              </a:ext>
            </a:extLst>
          </p:cNvPr>
          <p:cNvSpPr>
            <a:spLocks noGrp="1"/>
          </p:cNvSpPr>
          <p:nvPr>
            <p:ph idx="1"/>
          </p:nvPr>
        </p:nvSpPr>
        <p:spPr/>
        <p:txBody>
          <a:bodyPr>
            <a:noAutofit/>
          </a:bodyPr>
          <a:lstStyle/>
          <a:p>
            <a:r>
              <a:rPr lang="en-US" sz="2800" dirty="0"/>
              <a:t>Departments of English Literature were established in India by the British </a:t>
            </a:r>
          </a:p>
          <a:p>
            <a:r>
              <a:rPr lang="en-US" sz="2800" dirty="0"/>
              <a:t>Western creative texts serve to endorse, legitimize, and strengthen colonial rule (Shakespeare, the Romantic poets, Yeats, Kipling, Verne)</a:t>
            </a:r>
          </a:p>
          <a:p>
            <a:pPr marL="0" indent="0">
              <a:buNone/>
            </a:pPr>
            <a:endParaRPr lang="en-US" sz="2800" dirty="0"/>
          </a:p>
          <a:p>
            <a:pPr marL="0" indent="0">
              <a:buNone/>
            </a:pPr>
            <a:r>
              <a:rPr lang="en-US" sz="2000" dirty="0"/>
              <a:t>Suggested Reading: Gauri Viswanathan, </a:t>
            </a:r>
            <a:r>
              <a:rPr lang="en-US" sz="2000" i="1" dirty="0"/>
              <a:t>Masks of Conquest: Literary Study and British Rule in India </a:t>
            </a:r>
            <a:r>
              <a:rPr lang="en-US" sz="2000" dirty="0"/>
              <a:t>(1990)</a:t>
            </a:r>
          </a:p>
        </p:txBody>
      </p:sp>
      <p:sp>
        <p:nvSpPr>
          <p:cNvPr id="4" name="Slide Number Placeholder 3">
            <a:extLst>
              <a:ext uri="{FF2B5EF4-FFF2-40B4-BE49-F238E27FC236}">
                <a16:creationId xmlns:a16="http://schemas.microsoft.com/office/drawing/2014/main" id="{60E75BFB-9D1F-278C-8DF9-CBCC8A0FF60C}"/>
              </a:ext>
            </a:extLst>
          </p:cNvPr>
          <p:cNvSpPr>
            <a:spLocks noGrp="1"/>
          </p:cNvSpPr>
          <p:nvPr>
            <p:ph type="sldNum" sz="quarter" idx="12"/>
          </p:nvPr>
        </p:nvSpPr>
        <p:spPr/>
        <p:txBody>
          <a:bodyPr/>
          <a:lstStyle/>
          <a:p>
            <a:fld id="{4FAB73BC-B049-4115-A692-8D63A059BFB8}" type="slidenum">
              <a:rPr lang="en-US" smtClean="0"/>
              <a:pPr/>
              <a:t>17</a:t>
            </a:fld>
            <a:endParaRPr lang="en-US" dirty="0"/>
          </a:p>
        </p:txBody>
      </p:sp>
    </p:spTree>
    <p:extLst>
      <p:ext uri="{BB962C8B-B14F-4D97-AF65-F5344CB8AC3E}">
        <p14:creationId xmlns:p14="http://schemas.microsoft.com/office/powerpoint/2010/main" val="27172438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44604-1114-CF97-2AB3-0167C2730130}"/>
              </a:ext>
            </a:extLst>
          </p:cNvPr>
          <p:cNvSpPr>
            <a:spLocks noGrp="1"/>
          </p:cNvSpPr>
          <p:nvPr>
            <p:ph type="title"/>
          </p:nvPr>
        </p:nvSpPr>
        <p:spPr/>
        <p:txBody>
          <a:bodyPr/>
          <a:lstStyle/>
          <a:p>
            <a:r>
              <a:rPr lang="en-US" dirty="0"/>
              <a:t>Historical Context</a:t>
            </a:r>
          </a:p>
        </p:txBody>
      </p:sp>
      <p:sp>
        <p:nvSpPr>
          <p:cNvPr id="3" name="Content Placeholder 2">
            <a:extLst>
              <a:ext uri="{FF2B5EF4-FFF2-40B4-BE49-F238E27FC236}">
                <a16:creationId xmlns:a16="http://schemas.microsoft.com/office/drawing/2014/main" id="{DC5C57A5-33B9-CA16-9BDE-FC7824BC6025}"/>
              </a:ext>
            </a:extLst>
          </p:cNvPr>
          <p:cNvSpPr>
            <a:spLocks noGrp="1"/>
          </p:cNvSpPr>
          <p:nvPr>
            <p:ph idx="1"/>
          </p:nvPr>
        </p:nvSpPr>
        <p:spPr/>
        <p:txBody>
          <a:bodyPr>
            <a:noAutofit/>
          </a:bodyPr>
          <a:lstStyle/>
          <a:p>
            <a:r>
              <a:rPr lang="en-US" sz="28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Indian Independence Struggle: </a:t>
            </a:r>
            <a:r>
              <a:rPr lang="en-US" sz="2800" dirty="0" err="1">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Dadabhai</a:t>
            </a:r>
            <a:r>
              <a:rPr lang="en-US" sz="28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 </a:t>
            </a:r>
            <a:r>
              <a:rPr lang="en-US" sz="2800" dirty="0" err="1">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Naoroji</a:t>
            </a:r>
            <a:r>
              <a:rPr lang="en-US" sz="28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 formation of the Indian National Congress (1885)</a:t>
            </a:r>
          </a:p>
          <a:p>
            <a:r>
              <a:rPr lang="en-US" sz="2800" dirty="0">
                <a:solidFill>
                  <a:srgbClr val="000000"/>
                </a:solidFill>
                <a:latin typeface="Century Gothic" panose="020B0502020202020204" pitchFamily="34" charset="0"/>
                <a:cs typeface="Times New Roman" panose="02020603050405020304" pitchFamily="18" charset="0"/>
              </a:rPr>
              <a:t>Several moves and capitulations by the Crown, small political concessions</a:t>
            </a:r>
          </a:p>
          <a:p>
            <a:r>
              <a:rPr lang="en-US" sz="2800" dirty="0">
                <a:solidFill>
                  <a:srgbClr val="000000"/>
                </a:solidFill>
                <a:latin typeface="Century Gothic" panose="020B0502020202020204" pitchFamily="34" charset="0"/>
                <a:cs typeface="Times New Roman" panose="02020603050405020304" pitchFamily="18" charset="0"/>
              </a:rPr>
              <a:t>Demand for Home Rule (1916-1918)</a:t>
            </a:r>
          </a:p>
          <a:p>
            <a:r>
              <a:rPr lang="en-US" sz="2800" dirty="0">
                <a:solidFill>
                  <a:srgbClr val="000000"/>
                </a:solidFill>
                <a:latin typeface="Century Gothic" panose="020B0502020202020204" pitchFamily="34" charset="0"/>
                <a:cs typeface="Times New Roman" panose="02020603050405020304" pitchFamily="18" charset="0"/>
              </a:rPr>
              <a:t>F</a:t>
            </a:r>
            <a:r>
              <a:rPr lang="en-US" sz="2800" dirty="0">
                <a:latin typeface="Century Gothic" panose="020B0502020202020204" pitchFamily="34" charset="0"/>
              </a:rPr>
              <a:t>reedom and its actors are constructed in the image of the texts and contexts of Europe</a:t>
            </a:r>
          </a:p>
          <a:p>
            <a:r>
              <a:rPr lang="en-US" sz="2800" dirty="0">
                <a:latin typeface="Century Gothic" panose="020B0502020202020204" pitchFamily="34" charset="0"/>
              </a:rPr>
              <a:t>Ideals of liberty, equality, fraternity</a:t>
            </a:r>
          </a:p>
          <a:p>
            <a:endParaRPr lang="en-US" sz="2800" dirty="0">
              <a:latin typeface="Century Gothic" panose="020B0502020202020204" pitchFamily="34" charset="0"/>
            </a:endParaRPr>
          </a:p>
          <a:p>
            <a:endParaRPr lang="en-US" sz="2800" dirty="0">
              <a:latin typeface="Century Gothic" panose="020B0502020202020204" pitchFamily="34" charset="0"/>
            </a:endParaRPr>
          </a:p>
        </p:txBody>
      </p:sp>
      <p:sp>
        <p:nvSpPr>
          <p:cNvPr id="4" name="Slide Number Placeholder 3">
            <a:extLst>
              <a:ext uri="{FF2B5EF4-FFF2-40B4-BE49-F238E27FC236}">
                <a16:creationId xmlns:a16="http://schemas.microsoft.com/office/drawing/2014/main" id="{E12D5D08-26E4-8A35-CD50-C2420EA1367C}"/>
              </a:ext>
            </a:extLst>
          </p:cNvPr>
          <p:cNvSpPr>
            <a:spLocks noGrp="1"/>
          </p:cNvSpPr>
          <p:nvPr>
            <p:ph type="sldNum" sz="quarter" idx="12"/>
          </p:nvPr>
        </p:nvSpPr>
        <p:spPr/>
        <p:txBody>
          <a:bodyPr/>
          <a:lstStyle/>
          <a:p>
            <a:fld id="{4FAB73BC-B049-4115-A692-8D63A059BFB8}" type="slidenum">
              <a:rPr lang="en-US" smtClean="0"/>
              <a:pPr/>
              <a:t>18</a:t>
            </a:fld>
            <a:endParaRPr lang="en-US" dirty="0"/>
          </a:p>
        </p:txBody>
      </p:sp>
    </p:spTree>
    <p:extLst>
      <p:ext uri="{BB962C8B-B14F-4D97-AF65-F5344CB8AC3E}">
        <p14:creationId xmlns:p14="http://schemas.microsoft.com/office/powerpoint/2010/main" val="34723183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7837" y="276008"/>
            <a:ext cx="10058400" cy="1371600"/>
          </a:xfrm>
        </p:spPr>
        <p:txBody>
          <a:bodyPr/>
          <a:lstStyle/>
          <a:p>
            <a:r>
              <a:rPr lang="en-US" dirty="0"/>
              <a:t>An Argument for Independence</a:t>
            </a:r>
          </a:p>
        </p:txBody>
      </p:sp>
      <p:sp>
        <p:nvSpPr>
          <p:cNvPr id="3" name="Content Placeholder 2"/>
          <p:cNvSpPr>
            <a:spLocks noGrp="1"/>
          </p:cNvSpPr>
          <p:nvPr>
            <p:ph idx="1"/>
          </p:nvPr>
        </p:nvSpPr>
        <p:spPr>
          <a:xfrm>
            <a:off x="490848" y="1463040"/>
            <a:ext cx="11210304" cy="3931920"/>
          </a:xfrm>
        </p:spPr>
        <p:txBody>
          <a:bodyPr>
            <a:noAutofit/>
          </a:bodyPr>
          <a:lstStyle/>
          <a:p>
            <a:r>
              <a:rPr lang="en-US" sz="2300" dirty="0"/>
              <a:t>Indian men who are highly educated and well-trained in the European context</a:t>
            </a:r>
          </a:p>
          <a:p>
            <a:r>
              <a:rPr lang="en-US" sz="2300" dirty="0"/>
              <a:t>Searching for great Indian texts to defeat the self-serving narrative of the British</a:t>
            </a:r>
          </a:p>
          <a:p>
            <a:r>
              <a:rPr lang="en-US" sz="2300" dirty="0"/>
              <a:t>How to Build a Canon: </a:t>
            </a:r>
          </a:p>
          <a:p>
            <a:pPr lvl="1"/>
            <a:r>
              <a:rPr lang="en-US" sz="2300" dirty="0"/>
              <a:t>what we understand today as literature</a:t>
            </a:r>
          </a:p>
          <a:p>
            <a:pPr lvl="1"/>
            <a:r>
              <a:rPr lang="en-US" sz="2300" dirty="0"/>
              <a:t>what we understand today to be middle-class values</a:t>
            </a:r>
          </a:p>
          <a:p>
            <a:r>
              <a:rPr lang="en-US" sz="2300" dirty="0"/>
              <a:t>Literacy becomes a mark of this value-system and acquires moral status, respectability</a:t>
            </a:r>
          </a:p>
          <a:p>
            <a:r>
              <a:rPr lang="en-US" sz="2300" dirty="0"/>
              <a:t>But writing/reading is not the only medium for literary knowledge and culture</a:t>
            </a:r>
          </a:p>
          <a:p>
            <a:r>
              <a:rPr lang="en-US" sz="2300" dirty="0"/>
              <a:t>“Other” forms of literature and education anchored in the oral and the performative</a:t>
            </a:r>
          </a:p>
          <a:p>
            <a:endParaRPr lang="en-US" sz="2300" dirty="0"/>
          </a:p>
          <a:p>
            <a:endParaRPr lang="en-US" sz="2300" dirty="0"/>
          </a:p>
          <a:p>
            <a:endParaRPr lang="en-US" sz="2300" dirty="0"/>
          </a:p>
          <a:p>
            <a:endParaRPr lang="en-US" sz="2300" dirty="0"/>
          </a:p>
          <a:p>
            <a:endParaRPr lang="en-US" sz="2300" dirty="0"/>
          </a:p>
        </p:txBody>
      </p:sp>
      <p:sp>
        <p:nvSpPr>
          <p:cNvPr id="4" name="Slide Number Placeholder 3">
            <a:extLst>
              <a:ext uri="{FF2B5EF4-FFF2-40B4-BE49-F238E27FC236}">
                <a16:creationId xmlns:a16="http://schemas.microsoft.com/office/drawing/2014/main" id="{AD08B56A-38AB-495F-1C8F-F21BEF0906F1}"/>
              </a:ext>
            </a:extLst>
          </p:cNvPr>
          <p:cNvSpPr>
            <a:spLocks noGrp="1"/>
          </p:cNvSpPr>
          <p:nvPr>
            <p:ph type="sldNum" sz="quarter" idx="12"/>
          </p:nvPr>
        </p:nvSpPr>
        <p:spPr/>
        <p:txBody>
          <a:bodyPr/>
          <a:lstStyle/>
          <a:p>
            <a:fld id="{4FAB73BC-B049-4115-A692-8D63A059BFB8}" type="slidenum">
              <a:rPr lang="en-US" smtClean="0"/>
              <a:pPr/>
              <a:t>19</a:t>
            </a:fld>
            <a:endParaRPr lang="en-US" dirty="0"/>
          </a:p>
        </p:txBody>
      </p:sp>
    </p:spTree>
    <p:extLst>
      <p:ext uri="{BB962C8B-B14F-4D97-AF65-F5344CB8AC3E}">
        <p14:creationId xmlns:p14="http://schemas.microsoft.com/office/powerpoint/2010/main" val="263962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0386B-2A95-21E0-E4C1-3AD19E6AC870}"/>
              </a:ext>
            </a:extLst>
          </p:cNvPr>
          <p:cNvSpPr>
            <a:spLocks noGrp="1"/>
          </p:cNvSpPr>
          <p:nvPr>
            <p:ph type="title"/>
          </p:nvPr>
        </p:nvSpPr>
        <p:spPr/>
        <p:txBody>
          <a:bodyPr/>
          <a:lstStyle/>
          <a:p>
            <a:r>
              <a:rPr lang="en-US" dirty="0"/>
              <a:t>Review</a:t>
            </a:r>
          </a:p>
        </p:txBody>
      </p:sp>
      <p:sp>
        <p:nvSpPr>
          <p:cNvPr id="3" name="Content Placeholder 2">
            <a:extLst>
              <a:ext uri="{FF2B5EF4-FFF2-40B4-BE49-F238E27FC236}">
                <a16:creationId xmlns:a16="http://schemas.microsoft.com/office/drawing/2014/main" id="{58E16ED5-B171-9B38-36C4-7A047173F83C}"/>
              </a:ext>
            </a:extLst>
          </p:cNvPr>
          <p:cNvSpPr>
            <a:spLocks noGrp="1"/>
          </p:cNvSpPr>
          <p:nvPr>
            <p:ph idx="1"/>
          </p:nvPr>
        </p:nvSpPr>
        <p:spPr/>
        <p:txBody>
          <a:bodyPr>
            <a:normAutofit/>
          </a:bodyPr>
          <a:lstStyle/>
          <a:p>
            <a:r>
              <a:rPr lang="en-US" sz="2800" dirty="0">
                <a:latin typeface="Century Gothic" panose="020B0502020202020204" pitchFamily="34" charset="0"/>
              </a:rPr>
              <a:t>Art (Artist)/ (</a:t>
            </a:r>
            <a:r>
              <a:rPr lang="en-US" sz="2800" dirty="0" err="1">
                <a:latin typeface="Century Gothic" panose="020B0502020202020204" pitchFamily="34" charset="0"/>
              </a:rPr>
              <a:t>Handi</a:t>
            </a:r>
            <a:r>
              <a:rPr lang="en-US" sz="2800" dirty="0">
                <a:latin typeface="Century Gothic" panose="020B0502020202020204" pitchFamily="34" charset="0"/>
              </a:rPr>
              <a:t>)crafts (Artisan) / Popular Art (Performer) </a:t>
            </a:r>
          </a:p>
          <a:p>
            <a:r>
              <a:rPr lang="en-US" sz="2800" dirty="0">
                <a:latin typeface="Century Gothic" panose="020B0502020202020204" pitchFamily="34" charset="0"/>
              </a:rPr>
              <a:t>High Culture vs. Low Culture </a:t>
            </a:r>
          </a:p>
          <a:p>
            <a:r>
              <a:rPr lang="en-US" sz="2800" dirty="0">
                <a:latin typeface="Century Gothic" panose="020B0502020202020204" pitchFamily="34" charset="0"/>
                <a:ea typeface="Arial" panose="020B0604020202020204" pitchFamily="34" charset="0"/>
                <a:cs typeface="Times New Roman" panose="02020603050405020304" pitchFamily="18" charset="0"/>
              </a:rPr>
              <a:t>Highest truth becomes a luxury</a:t>
            </a:r>
            <a:endParaRPr lang="en-IN" sz="2800" dirty="0">
              <a:effectLst/>
              <a:latin typeface="Century Gothic" panose="020B0502020202020204" pitchFamily="34" charset="0"/>
              <a:ea typeface="Arial" panose="020B0604020202020204" pitchFamily="34" charset="0"/>
              <a:cs typeface="Times New Roman" panose="02020603050405020304" pitchFamily="18" charset="0"/>
            </a:endParaRPr>
          </a:p>
          <a:p>
            <a:r>
              <a:rPr lang="en-IN" sz="2800" dirty="0">
                <a:latin typeface="Century Gothic" panose="020B0502020202020204" pitchFamily="34" charset="0"/>
                <a:ea typeface="Arial" panose="020B0604020202020204" pitchFamily="34" charset="0"/>
                <a:cs typeface="Times New Roman" panose="02020603050405020304" pitchFamily="18" charset="0"/>
              </a:rPr>
              <a:t>This impoverishes both</a:t>
            </a:r>
            <a:endParaRPr lang="en-US" sz="2800" dirty="0">
              <a:latin typeface="Century Gothic" panose="020B0502020202020204" pitchFamily="34" charset="0"/>
            </a:endParaRPr>
          </a:p>
          <a:p>
            <a:r>
              <a:rPr lang="en-US" sz="2800" dirty="0">
                <a:latin typeface="Century Gothic" panose="020B0502020202020204" pitchFamily="34" charset="0"/>
              </a:rPr>
              <a:t>Disciplinary split between skills and theory also has to do with colonial modernity</a:t>
            </a:r>
          </a:p>
          <a:p>
            <a:endParaRPr lang="en-US" sz="2800" dirty="0">
              <a:latin typeface="Century Gothic" panose="020B0502020202020204" pitchFamily="34" charset="0"/>
            </a:endParaRPr>
          </a:p>
        </p:txBody>
      </p:sp>
      <p:sp>
        <p:nvSpPr>
          <p:cNvPr id="4" name="Slide Number Placeholder 3">
            <a:extLst>
              <a:ext uri="{FF2B5EF4-FFF2-40B4-BE49-F238E27FC236}">
                <a16:creationId xmlns:a16="http://schemas.microsoft.com/office/drawing/2014/main" id="{9A2F7C0E-B087-BBCA-D340-4473F2B806A9}"/>
              </a:ext>
            </a:extLst>
          </p:cNvPr>
          <p:cNvSpPr>
            <a:spLocks noGrp="1"/>
          </p:cNvSpPr>
          <p:nvPr>
            <p:ph type="sldNum" sz="quarter" idx="12"/>
          </p:nvPr>
        </p:nvSpPr>
        <p:spPr/>
        <p:txBody>
          <a:bodyPr/>
          <a:lstStyle/>
          <a:p>
            <a:fld id="{4FAB73BC-B049-4115-A692-8D63A059BFB8}" type="slidenum">
              <a:rPr lang="en-US" smtClean="0"/>
              <a:pPr/>
              <a:t>2</a:t>
            </a:fld>
            <a:endParaRPr lang="en-US" dirty="0"/>
          </a:p>
        </p:txBody>
      </p:sp>
    </p:spTree>
    <p:extLst>
      <p:ext uri="{BB962C8B-B14F-4D97-AF65-F5344CB8AC3E}">
        <p14:creationId xmlns:p14="http://schemas.microsoft.com/office/powerpoint/2010/main" val="29954628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Underneath the Tapestry: &quot;Guernica&quot;, From Picasso to Jacqueline de la Baume  Dürrbach - Irenebrination: Notes on Architecture, Art, Fashion, Fashion Law  &amp; Technology">
            <a:extLst>
              <a:ext uri="{FF2B5EF4-FFF2-40B4-BE49-F238E27FC236}">
                <a16:creationId xmlns:a16="http://schemas.microsoft.com/office/drawing/2014/main" id="{30C68BB3-B57B-FAB5-C0FB-DCC9C28404C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9180"/>
          <a:stretch/>
        </p:blipFill>
        <p:spPr bwMode="auto">
          <a:xfrm>
            <a:off x="643467" y="274135"/>
            <a:ext cx="10905066" cy="55710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BE4955A-B404-E092-CCDE-8110381817BC}"/>
              </a:ext>
            </a:extLst>
          </p:cNvPr>
          <p:cNvSpPr txBox="1"/>
          <p:nvPr/>
        </p:nvSpPr>
        <p:spPr>
          <a:xfrm>
            <a:off x="327336" y="6064220"/>
            <a:ext cx="11739111" cy="323165"/>
          </a:xfrm>
          <a:prstGeom prst="rect">
            <a:avLst/>
          </a:prstGeom>
          <a:noFill/>
        </p:spPr>
        <p:txBody>
          <a:bodyPr wrap="none" rtlCol="0">
            <a:spAutoFit/>
          </a:bodyPr>
          <a:lstStyle/>
          <a:p>
            <a:r>
              <a:rPr lang="en-IN" sz="1500" b="1" i="1" dirty="0">
                <a:solidFill>
                  <a:srgbClr val="202122"/>
                </a:solidFill>
                <a:effectLst/>
                <a:latin typeface="Century Gothic" panose="020B0502020202020204" pitchFamily="34" charset="0"/>
              </a:rPr>
              <a:t>Guernica</a:t>
            </a:r>
            <a:r>
              <a:rPr lang="en-IN" sz="1500" b="1" i="0" dirty="0">
                <a:solidFill>
                  <a:srgbClr val="202122"/>
                </a:solidFill>
                <a:effectLst/>
                <a:latin typeface="Century Gothic" panose="020B0502020202020204" pitchFamily="34" charset="0"/>
              </a:rPr>
              <a:t> (1955), tapestry based on Pablo </a:t>
            </a:r>
            <a:r>
              <a:rPr lang="en-IN" sz="1500" b="1" i="0" dirty="0" err="1">
                <a:solidFill>
                  <a:srgbClr val="202122"/>
                </a:solidFill>
                <a:effectLst/>
                <a:latin typeface="Century Gothic" panose="020B0502020202020204" pitchFamily="34" charset="0"/>
              </a:rPr>
              <a:t>Piccasso’s</a:t>
            </a:r>
            <a:r>
              <a:rPr lang="en-IN" sz="1500" b="1" i="0" dirty="0">
                <a:solidFill>
                  <a:srgbClr val="202122"/>
                </a:solidFill>
                <a:effectLst/>
                <a:latin typeface="Century Gothic" panose="020B0502020202020204" pitchFamily="34" charset="0"/>
              </a:rPr>
              <a:t> </a:t>
            </a:r>
            <a:r>
              <a:rPr lang="en-IN" sz="1500" b="1" i="1" dirty="0">
                <a:solidFill>
                  <a:srgbClr val="202122"/>
                </a:solidFill>
                <a:effectLst/>
                <a:latin typeface="Century Gothic" panose="020B0502020202020204" pitchFamily="34" charset="0"/>
              </a:rPr>
              <a:t>Guernica </a:t>
            </a:r>
            <a:r>
              <a:rPr lang="en-IN" sz="1500" b="1" dirty="0">
                <a:solidFill>
                  <a:srgbClr val="202122"/>
                </a:solidFill>
                <a:effectLst/>
                <a:latin typeface="Century Gothic" panose="020B0502020202020204" pitchFamily="34" charset="0"/>
              </a:rPr>
              <a:t>(1937)</a:t>
            </a:r>
            <a:r>
              <a:rPr lang="en-IN" sz="1500" b="1" i="0" dirty="0">
                <a:solidFill>
                  <a:srgbClr val="202122"/>
                </a:solidFill>
                <a:effectLst/>
                <a:latin typeface="Century Gothic" panose="020B0502020202020204" pitchFamily="34" charset="0"/>
              </a:rPr>
              <a:t> </a:t>
            </a:r>
            <a:r>
              <a:rPr lang="en-IN" sz="1500" b="1" dirty="0">
                <a:solidFill>
                  <a:srgbClr val="202122"/>
                </a:solidFill>
                <a:latin typeface="Century Gothic" panose="020B0502020202020204" pitchFamily="34" charset="0"/>
              </a:rPr>
              <a:t>by </a:t>
            </a:r>
            <a:r>
              <a:rPr lang="en-IN" sz="1500" b="1" i="0" dirty="0">
                <a:solidFill>
                  <a:srgbClr val="202122"/>
                </a:solidFill>
                <a:effectLst/>
                <a:latin typeface="Century Gothic" panose="020B0502020202020204" pitchFamily="34" charset="0"/>
              </a:rPr>
              <a:t>Jacqueline de la Baume </a:t>
            </a:r>
            <a:r>
              <a:rPr lang="en-IN" sz="1500" b="1" i="0" dirty="0" err="1">
                <a:solidFill>
                  <a:srgbClr val="202122"/>
                </a:solidFill>
                <a:effectLst/>
                <a:latin typeface="Century Gothic" panose="020B0502020202020204" pitchFamily="34" charset="0"/>
              </a:rPr>
              <a:t>Dürrbach</a:t>
            </a:r>
            <a:r>
              <a:rPr lang="en-IN" sz="1500" b="1" i="0" dirty="0">
                <a:solidFill>
                  <a:srgbClr val="202122"/>
                </a:solidFill>
                <a:effectLst/>
                <a:latin typeface="Century Gothic" panose="020B0502020202020204" pitchFamily="34" charset="0"/>
              </a:rPr>
              <a:t>, René </a:t>
            </a:r>
            <a:r>
              <a:rPr lang="en-IN" sz="1500" b="1" i="0" dirty="0" err="1">
                <a:solidFill>
                  <a:srgbClr val="202122"/>
                </a:solidFill>
                <a:effectLst/>
                <a:latin typeface="Century Gothic" panose="020B0502020202020204" pitchFamily="34" charset="0"/>
              </a:rPr>
              <a:t>Dürrbach</a:t>
            </a:r>
            <a:endParaRPr lang="en-US" sz="1500" b="1" dirty="0">
              <a:latin typeface="Century Gothic" panose="020B0502020202020204" pitchFamily="34" charset="0"/>
            </a:endParaRPr>
          </a:p>
        </p:txBody>
      </p:sp>
      <p:sp>
        <p:nvSpPr>
          <p:cNvPr id="3" name="Slide Number Placeholder 2">
            <a:extLst>
              <a:ext uri="{FF2B5EF4-FFF2-40B4-BE49-F238E27FC236}">
                <a16:creationId xmlns:a16="http://schemas.microsoft.com/office/drawing/2014/main" id="{72CEE71E-0462-27D9-C6E7-530FB7BE4352}"/>
              </a:ext>
            </a:extLst>
          </p:cNvPr>
          <p:cNvSpPr>
            <a:spLocks noGrp="1"/>
          </p:cNvSpPr>
          <p:nvPr>
            <p:ph type="sldNum" sz="quarter" idx="12"/>
          </p:nvPr>
        </p:nvSpPr>
        <p:spPr/>
        <p:txBody>
          <a:bodyPr/>
          <a:lstStyle/>
          <a:p>
            <a:fld id="{4FAB73BC-B049-4115-A692-8D63A059BFB8}" type="slidenum">
              <a:rPr lang="en-US" smtClean="0"/>
              <a:t>20</a:t>
            </a:fld>
            <a:endParaRPr lang="en-US" dirty="0"/>
          </a:p>
        </p:txBody>
      </p:sp>
    </p:spTree>
    <p:extLst>
      <p:ext uri="{BB962C8B-B14F-4D97-AF65-F5344CB8AC3E}">
        <p14:creationId xmlns:p14="http://schemas.microsoft.com/office/powerpoint/2010/main" val="35941813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Who’s Afraid of Virginia Woolf?</a:t>
            </a:r>
          </a:p>
        </p:txBody>
      </p:sp>
      <p:sp>
        <p:nvSpPr>
          <p:cNvPr id="3" name="Content Placeholder 2"/>
          <p:cNvSpPr>
            <a:spLocks noGrp="1"/>
          </p:cNvSpPr>
          <p:nvPr>
            <p:ph idx="1"/>
          </p:nvPr>
        </p:nvSpPr>
        <p:spPr>
          <a:xfrm>
            <a:off x="1066799" y="2103120"/>
            <a:ext cx="10309761" cy="3931920"/>
          </a:xfrm>
        </p:spPr>
        <p:txBody>
          <a:bodyPr>
            <a:normAutofit/>
          </a:bodyPr>
          <a:lstStyle/>
          <a:p>
            <a:r>
              <a:rPr lang="en-US" sz="2800" dirty="0"/>
              <a:t>Picasso’s </a:t>
            </a:r>
            <a:r>
              <a:rPr lang="en-US" sz="2800" i="1" dirty="0"/>
              <a:t>Guernica </a:t>
            </a:r>
            <a:r>
              <a:rPr lang="en-US" sz="2800" dirty="0"/>
              <a:t>had to be covered because it reveals the truth of war, an inconvenient fact on the eve of the Iraq War (2003). </a:t>
            </a:r>
          </a:p>
          <a:p>
            <a:r>
              <a:rPr lang="en-US" sz="2800" dirty="0"/>
              <a:t>Culture can be dangerous because it speaks truth to power.</a:t>
            </a:r>
          </a:p>
          <a:p>
            <a:r>
              <a:rPr lang="en-US" sz="2800" dirty="0"/>
              <a:t>In order to be able to understand the full implications and significance of culture, we need to examine it using an interdisciplinary lens, in its material context.</a:t>
            </a:r>
          </a:p>
          <a:p>
            <a:pPr marL="0" indent="0">
              <a:buNone/>
            </a:pPr>
            <a:endParaRPr lang="en-US" sz="2800" dirty="0"/>
          </a:p>
          <a:p>
            <a:endParaRPr lang="en-US" sz="2800" dirty="0"/>
          </a:p>
          <a:p>
            <a:endParaRPr lang="en-US" sz="2800" dirty="0"/>
          </a:p>
          <a:p>
            <a:endParaRPr lang="en-US" sz="2800" dirty="0"/>
          </a:p>
          <a:p>
            <a:endParaRPr lang="en-US" sz="2800" dirty="0"/>
          </a:p>
        </p:txBody>
      </p:sp>
      <p:sp>
        <p:nvSpPr>
          <p:cNvPr id="4" name="Slide Number Placeholder 3">
            <a:extLst>
              <a:ext uri="{FF2B5EF4-FFF2-40B4-BE49-F238E27FC236}">
                <a16:creationId xmlns:a16="http://schemas.microsoft.com/office/drawing/2014/main" id="{80A3901D-D73D-5068-747E-5D4449D6DC37}"/>
              </a:ext>
            </a:extLst>
          </p:cNvPr>
          <p:cNvSpPr>
            <a:spLocks noGrp="1"/>
          </p:cNvSpPr>
          <p:nvPr>
            <p:ph type="sldNum" sz="quarter" idx="12"/>
          </p:nvPr>
        </p:nvSpPr>
        <p:spPr/>
        <p:txBody>
          <a:bodyPr/>
          <a:lstStyle/>
          <a:p>
            <a:fld id="{4FAB73BC-B049-4115-A692-8D63A059BFB8}" type="slidenum">
              <a:rPr lang="en-US" smtClean="0"/>
              <a:pPr/>
              <a:t>21</a:t>
            </a:fld>
            <a:endParaRPr lang="en-US" dirty="0"/>
          </a:p>
        </p:txBody>
      </p:sp>
    </p:spTree>
    <p:extLst>
      <p:ext uri="{BB962C8B-B14F-4D97-AF65-F5344CB8AC3E}">
        <p14:creationId xmlns:p14="http://schemas.microsoft.com/office/powerpoint/2010/main" val="18796813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88670" y="406136"/>
            <a:ext cx="10414660" cy="3931920"/>
          </a:xfrm>
        </p:spPr>
        <p:txBody>
          <a:bodyPr>
            <a:noAutofit/>
          </a:bodyPr>
          <a:lstStyle/>
          <a:p>
            <a:pPr marL="0" indent="0">
              <a:buNone/>
            </a:pPr>
            <a:r>
              <a:rPr lang="en-US" sz="2600" b="1" i="1" dirty="0">
                <a:solidFill>
                  <a:srgbClr val="C00000"/>
                </a:solidFill>
              </a:rPr>
              <a:t>“—Try to be one of us, repeated Davin. In your heart you are an Irishman but your pride is too powerful.</a:t>
            </a:r>
          </a:p>
          <a:p>
            <a:pPr marL="0" indent="0">
              <a:buNone/>
            </a:pPr>
            <a:r>
              <a:rPr lang="en-US" sz="2600" b="1" i="1" dirty="0">
                <a:solidFill>
                  <a:srgbClr val="C00000"/>
                </a:solidFill>
              </a:rPr>
              <a:t>—My ancestors threw off their language and took another, Stephen said. They allowed a handful of foreigners to subject them. Do you fancy I am going to pay in my own life and person debts they made? What for?</a:t>
            </a:r>
          </a:p>
          <a:p>
            <a:pPr marL="0" indent="0">
              <a:buNone/>
            </a:pPr>
            <a:r>
              <a:rPr lang="en-US" sz="2600" b="1" i="1" dirty="0">
                <a:solidFill>
                  <a:srgbClr val="C00000"/>
                </a:solidFill>
              </a:rPr>
              <a:t>—For our freedom, said Davin.</a:t>
            </a:r>
          </a:p>
          <a:p>
            <a:pPr marL="0" indent="0">
              <a:buNone/>
            </a:pPr>
            <a:r>
              <a:rPr lang="en-US" sz="2600" b="1" i="1" dirty="0">
                <a:solidFill>
                  <a:srgbClr val="C00000"/>
                </a:solidFill>
              </a:rPr>
              <a:t>—No </a:t>
            </a:r>
            <a:r>
              <a:rPr lang="en-US" sz="2600" b="1" i="1" dirty="0" err="1">
                <a:solidFill>
                  <a:srgbClr val="C00000"/>
                </a:solidFill>
              </a:rPr>
              <a:t>honourable</a:t>
            </a:r>
            <a:r>
              <a:rPr lang="en-US" sz="2600" b="1" i="1" dirty="0">
                <a:solidFill>
                  <a:srgbClr val="C00000"/>
                </a:solidFill>
              </a:rPr>
              <a:t> and sincere man, said Stephen, has given up to you his life and his youth and his affections from the days of Tone to those of Parnell but you sold him to the enemy or failed him in need or reviled him and left him for another. And you invite me to be one of you. I’d see you damned first.</a:t>
            </a:r>
          </a:p>
          <a:p>
            <a:pPr marL="0" indent="0">
              <a:buNone/>
            </a:pPr>
            <a:r>
              <a:rPr lang="en-US" sz="2600" b="1" i="1" dirty="0">
                <a:solidFill>
                  <a:srgbClr val="C00000"/>
                </a:solidFill>
              </a:rPr>
              <a:t>—They died for their ideals, Stevie, said Davin. Our day will come yet, believe me.</a:t>
            </a:r>
          </a:p>
        </p:txBody>
      </p:sp>
      <p:sp>
        <p:nvSpPr>
          <p:cNvPr id="4" name="Slide Number Placeholder 3">
            <a:extLst>
              <a:ext uri="{FF2B5EF4-FFF2-40B4-BE49-F238E27FC236}">
                <a16:creationId xmlns:a16="http://schemas.microsoft.com/office/drawing/2014/main" id="{6E017512-EF8D-117F-80C0-34896F8F2D79}"/>
              </a:ext>
            </a:extLst>
          </p:cNvPr>
          <p:cNvSpPr>
            <a:spLocks noGrp="1"/>
          </p:cNvSpPr>
          <p:nvPr>
            <p:ph type="sldNum" sz="quarter" idx="12"/>
          </p:nvPr>
        </p:nvSpPr>
        <p:spPr/>
        <p:txBody>
          <a:bodyPr/>
          <a:lstStyle/>
          <a:p>
            <a:fld id="{4FAB73BC-B049-4115-A692-8D63A059BFB8}" type="slidenum">
              <a:rPr lang="en-US" smtClean="0"/>
              <a:pPr/>
              <a:t>22</a:t>
            </a:fld>
            <a:endParaRPr lang="en-US" dirty="0"/>
          </a:p>
        </p:txBody>
      </p:sp>
    </p:spTree>
    <p:extLst>
      <p:ext uri="{BB962C8B-B14F-4D97-AF65-F5344CB8AC3E}">
        <p14:creationId xmlns:p14="http://schemas.microsoft.com/office/powerpoint/2010/main" val="20699748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8660" y="773084"/>
            <a:ext cx="11174680" cy="3931920"/>
          </a:xfrm>
        </p:spPr>
        <p:txBody>
          <a:bodyPr>
            <a:normAutofit lnSpcReduction="10000"/>
          </a:bodyPr>
          <a:lstStyle/>
          <a:p>
            <a:pPr marL="0" indent="0">
              <a:buNone/>
            </a:pPr>
            <a:r>
              <a:rPr lang="en-US" sz="2600" b="1" i="1" dirty="0">
                <a:solidFill>
                  <a:srgbClr val="C00000"/>
                </a:solidFill>
              </a:rPr>
              <a:t>Stephen, following his own thought, was silent for an instant.</a:t>
            </a:r>
          </a:p>
          <a:p>
            <a:pPr marL="0" indent="0">
              <a:buNone/>
            </a:pPr>
            <a:r>
              <a:rPr lang="en-US" sz="2600" b="1" i="1" dirty="0">
                <a:solidFill>
                  <a:srgbClr val="C00000"/>
                </a:solidFill>
              </a:rPr>
              <a:t>—The soul is born, he said vaguely, first in those moments I told you  of. It has a slow and dark birth, more mysterious than the birth of the body. When the soul of a man is born in this country there are nets flung at it to hold it back from flight. You talk to me of nationality, language, religion. I shall try to fly by those nets.</a:t>
            </a:r>
          </a:p>
          <a:p>
            <a:pPr marL="0" indent="0">
              <a:buNone/>
            </a:pPr>
            <a:r>
              <a:rPr lang="en-US" sz="2600" b="1" i="1" dirty="0">
                <a:solidFill>
                  <a:srgbClr val="C00000"/>
                </a:solidFill>
              </a:rPr>
              <a:t>Davin knocked the ashes from his pipe.</a:t>
            </a:r>
          </a:p>
          <a:p>
            <a:pPr marL="0" indent="0">
              <a:buNone/>
            </a:pPr>
            <a:r>
              <a:rPr lang="en-US" sz="2600" b="1" i="1" dirty="0">
                <a:solidFill>
                  <a:srgbClr val="C00000"/>
                </a:solidFill>
              </a:rPr>
              <a:t>—Too deep for me, Stevie, he said. But a man’s country comes first. Ireland first, Stevie. You can be a poet or mystic after.</a:t>
            </a:r>
          </a:p>
          <a:p>
            <a:pPr marL="0" indent="0">
              <a:buNone/>
            </a:pPr>
            <a:r>
              <a:rPr lang="en-US" sz="2600" b="1" i="1" dirty="0">
                <a:solidFill>
                  <a:srgbClr val="C00000"/>
                </a:solidFill>
              </a:rPr>
              <a:t>—Do you know what Ireland is? asked Stephen with cold violence. Ireland is the old sow that eats her farrow.”</a:t>
            </a:r>
          </a:p>
          <a:p>
            <a:pPr marL="0" indent="0">
              <a:buNone/>
            </a:pPr>
            <a:endParaRPr lang="en-US" dirty="0"/>
          </a:p>
          <a:p>
            <a:pPr marL="0" indent="0">
              <a:buNone/>
            </a:pPr>
            <a:r>
              <a:rPr lang="en-US" dirty="0"/>
              <a:t>James Joyce,</a:t>
            </a:r>
            <a:r>
              <a:rPr lang="en-US" i="1" dirty="0"/>
              <a:t> Portrait of the Artist as a Young Man </a:t>
            </a:r>
            <a:r>
              <a:rPr lang="en-US" dirty="0"/>
              <a:t>(1916)</a:t>
            </a:r>
          </a:p>
        </p:txBody>
      </p:sp>
      <p:sp>
        <p:nvSpPr>
          <p:cNvPr id="4" name="Slide Number Placeholder 3">
            <a:extLst>
              <a:ext uri="{FF2B5EF4-FFF2-40B4-BE49-F238E27FC236}">
                <a16:creationId xmlns:a16="http://schemas.microsoft.com/office/drawing/2014/main" id="{6E017512-EF8D-117F-80C0-34896F8F2D79}"/>
              </a:ext>
            </a:extLst>
          </p:cNvPr>
          <p:cNvSpPr>
            <a:spLocks noGrp="1"/>
          </p:cNvSpPr>
          <p:nvPr>
            <p:ph type="sldNum" sz="quarter" idx="12"/>
          </p:nvPr>
        </p:nvSpPr>
        <p:spPr/>
        <p:txBody>
          <a:bodyPr/>
          <a:lstStyle/>
          <a:p>
            <a:fld id="{4FAB73BC-B049-4115-A692-8D63A059BFB8}" type="slidenum">
              <a:rPr lang="en-US" smtClean="0"/>
              <a:pPr/>
              <a:t>23</a:t>
            </a:fld>
            <a:endParaRPr lang="en-US" dirty="0"/>
          </a:p>
        </p:txBody>
      </p:sp>
    </p:spTree>
    <p:extLst>
      <p:ext uri="{BB962C8B-B14F-4D97-AF65-F5344CB8AC3E}">
        <p14:creationId xmlns:p14="http://schemas.microsoft.com/office/powerpoint/2010/main" val="1098268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28FD70-0FB6-4F88-1B2E-5846A41D172F}"/>
              </a:ext>
            </a:extLst>
          </p:cNvPr>
          <p:cNvSpPr>
            <a:spLocks noGrp="1"/>
          </p:cNvSpPr>
          <p:nvPr>
            <p:ph idx="1"/>
          </p:nvPr>
        </p:nvSpPr>
        <p:spPr/>
        <p:txBody>
          <a:bodyPr>
            <a:normAutofit/>
          </a:bodyPr>
          <a:lstStyle/>
          <a:p>
            <a:pPr marL="0" indent="0">
              <a:buNone/>
            </a:pPr>
            <a:r>
              <a:rPr lang="en-IN" sz="2800" b="1" i="1" dirty="0">
                <a:solidFill>
                  <a:srgbClr val="008080"/>
                </a:solidFill>
                <a:effectLst/>
                <a:latin typeface="Century Gothic" panose="020B0502020202020204" pitchFamily="34" charset="0"/>
              </a:rPr>
              <a:t>“Why, you know Sir Thomas’s means will be rather straitened, if the Antigua estate is to make such poor returns!”</a:t>
            </a:r>
          </a:p>
          <a:p>
            <a:pPr marL="0" indent="0">
              <a:buNone/>
            </a:pPr>
            <a:endParaRPr lang="en-IN" sz="2800" b="1" i="1" dirty="0">
              <a:solidFill>
                <a:srgbClr val="008080"/>
              </a:solidFill>
              <a:latin typeface="Century Gothic" panose="020B0502020202020204" pitchFamily="34" charset="0"/>
            </a:endParaRPr>
          </a:p>
          <a:p>
            <a:pPr marL="0" indent="0">
              <a:buNone/>
            </a:pPr>
            <a:r>
              <a:rPr lang="en-US" dirty="0">
                <a:latin typeface="Century Gothic" panose="020B0502020202020204" pitchFamily="34" charset="0"/>
              </a:rPr>
              <a:t>- Jane Austen, </a:t>
            </a:r>
            <a:r>
              <a:rPr lang="en-US" i="1" dirty="0">
                <a:latin typeface="Century Gothic" panose="020B0502020202020204" pitchFamily="34" charset="0"/>
              </a:rPr>
              <a:t>Mansfield Park </a:t>
            </a:r>
            <a:r>
              <a:rPr lang="en-US" dirty="0">
                <a:latin typeface="Century Gothic" panose="020B0502020202020204" pitchFamily="34" charset="0"/>
              </a:rPr>
              <a:t>(1814)</a:t>
            </a:r>
          </a:p>
        </p:txBody>
      </p:sp>
      <p:sp>
        <p:nvSpPr>
          <p:cNvPr id="4" name="Slide Number Placeholder 3">
            <a:extLst>
              <a:ext uri="{FF2B5EF4-FFF2-40B4-BE49-F238E27FC236}">
                <a16:creationId xmlns:a16="http://schemas.microsoft.com/office/drawing/2014/main" id="{7B6F9354-E633-A542-9734-3DB8D996B2F6}"/>
              </a:ext>
            </a:extLst>
          </p:cNvPr>
          <p:cNvSpPr>
            <a:spLocks noGrp="1"/>
          </p:cNvSpPr>
          <p:nvPr>
            <p:ph type="sldNum" sz="quarter" idx="12"/>
          </p:nvPr>
        </p:nvSpPr>
        <p:spPr/>
        <p:txBody>
          <a:bodyPr/>
          <a:lstStyle/>
          <a:p>
            <a:fld id="{4FAB73BC-B049-4115-A692-8D63A059BFB8}" type="slidenum">
              <a:rPr lang="en-US" smtClean="0"/>
              <a:pPr/>
              <a:t>24</a:t>
            </a:fld>
            <a:endParaRPr lang="en-US" dirty="0"/>
          </a:p>
        </p:txBody>
      </p:sp>
    </p:spTree>
    <p:extLst>
      <p:ext uri="{BB962C8B-B14F-4D97-AF65-F5344CB8AC3E}">
        <p14:creationId xmlns:p14="http://schemas.microsoft.com/office/powerpoint/2010/main" val="1306948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F38DB-96FE-A077-C2AE-99EC27440310}"/>
              </a:ext>
            </a:extLst>
          </p:cNvPr>
          <p:cNvSpPr>
            <a:spLocks noGrp="1"/>
          </p:cNvSpPr>
          <p:nvPr>
            <p:ph type="title"/>
          </p:nvPr>
        </p:nvSpPr>
        <p:spPr/>
        <p:txBody>
          <a:bodyPr/>
          <a:lstStyle/>
          <a:p>
            <a:r>
              <a:rPr lang="en-US" dirty="0"/>
              <a:t>Classic and Canon</a:t>
            </a:r>
          </a:p>
        </p:txBody>
      </p:sp>
      <p:sp>
        <p:nvSpPr>
          <p:cNvPr id="3" name="Content Placeholder 2">
            <a:extLst>
              <a:ext uri="{FF2B5EF4-FFF2-40B4-BE49-F238E27FC236}">
                <a16:creationId xmlns:a16="http://schemas.microsoft.com/office/drawing/2014/main" id="{984C3C1E-B187-492D-A8EA-954397614DED}"/>
              </a:ext>
            </a:extLst>
          </p:cNvPr>
          <p:cNvSpPr>
            <a:spLocks noGrp="1"/>
          </p:cNvSpPr>
          <p:nvPr>
            <p:ph idx="1"/>
          </p:nvPr>
        </p:nvSpPr>
        <p:spPr/>
        <p:txBody>
          <a:bodyPr>
            <a:normAutofit/>
          </a:bodyPr>
          <a:lstStyle/>
          <a:p>
            <a:r>
              <a:rPr lang="en-US" sz="2800" dirty="0"/>
              <a:t>What is a classic? </a:t>
            </a:r>
          </a:p>
          <a:p>
            <a:pPr lvl="1"/>
            <a:r>
              <a:rPr lang="en-US" sz="2800" dirty="0"/>
              <a:t>intrinsic value independent of other considerations</a:t>
            </a:r>
          </a:p>
          <a:p>
            <a:pPr marL="274320" lvl="1" indent="0">
              <a:buNone/>
            </a:pPr>
            <a:endParaRPr lang="en-US" sz="2800" dirty="0"/>
          </a:p>
          <a:p>
            <a:pPr marL="274320" lvl="1" indent="0">
              <a:buNone/>
            </a:pPr>
            <a:endParaRPr lang="en-US" sz="2800" dirty="0"/>
          </a:p>
        </p:txBody>
      </p:sp>
      <p:sp>
        <p:nvSpPr>
          <p:cNvPr id="4" name="Slide Number Placeholder 3">
            <a:extLst>
              <a:ext uri="{FF2B5EF4-FFF2-40B4-BE49-F238E27FC236}">
                <a16:creationId xmlns:a16="http://schemas.microsoft.com/office/drawing/2014/main" id="{0F13B845-B140-DD03-0737-7DF731E04851}"/>
              </a:ext>
            </a:extLst>
          </p:cNvPr>
          <p:cNvSpPr>
            <a:spLocks noGrp="1"/>
          </p:cNvSpPr>
          <p:nvPr>
            <p:ph type="sldNum" sz="quarter" idx="12"/>
          </p:nvPr>
        </p:nvSpPr>
        <p:spPr/>
        <p:txBody>
          <a:bodyPr/>
          <a:lstStyle/>
          <a:p>
            <a:fld id="{4FAB73BC-B049-4115-A692-8D63A059BFB8}" type="slidenum">
              <a:rPr lang="en-US" smtClean="0"/>
              <a:pPr/>
              <a:t>3</a:t>
            </a:fld>
            <a:endParaRPr lang="en-US" dirty="0"/>
          </a:p>
        </p:txBody>
      </p:sp>
    </p:spTree>
    <p:extLst>
      <p:ext uri="{BB962C8B-B14F-4D97-AF65-F5344CB8AC3E}">
        <p14:creationId xmlns:p14="http://schemas.microsoft.com/office/powerpoint/2010/main" val="1961600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ABFA8CD2-9DD1-463F-94B6-F2A390BC9F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D5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A Complete List of Shakespeare's Plays">
            <a:extLst>
              <a:ext uri="{FF2B5EF4-FFF2-40B4-BE49-F238E27FC236}">
                <a16:creationId xmlns:a16="http://schemas.microsoft.com/office/drawing/2014/main" id="{1874E85C-B49E-1959-D814-110B7177C07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01" r="1" b="23065"/>
          <a:stretch/>
        </p:blipFill>
        <p:spPr bwMode="auto">
          <a:xfrm>
            <a:off x="643467" y="643467"/>
            <a:ext cx="10905066" cy="5571066"/>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92B53684-2A8B-4C6B-8F55-3B5CE39943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0341A1CA-3379-7D68-092A-0D779FD65A0E}"/>
              </a:ext>
            </a:extLst>
          </p:cNvPr>
          <p:cNvSpPr>
            <a:spLocks noGrp="1"/>
          </p:cNvSpPr>
          <p:nvPr>
            <p:ph type="sldNum" sz="quarter" idx="12"/>
          </p:nvPr>
        </p:nvSpPr>
        <p:spPr/>
        <p:txBody>
          <a:bodyPr/>
          <a:lstStyle/>
          <a:p>
            <a:fld id="{4FAB73BC-B049-4115-A692-8D63A059BFB8}" type="slidenum">
              <a:rPr lang="en-US" smtClean="0"/>
              <a:t>4</a:t>
            </a:fld>
            <a:endParaRPr lang="en-US" dirty="0"/>
          </a:p>
        </p:txBody>
      </p:sp>
    </p:spTree>
    <p:extLst>
      <p:ext uri="{BB962C8B-B14F-4D97-AF65-F5344CB8AC3E}">
        <p14:creationId xmlns:p14="http://schemas.microsoft.com/office/powerpoint/2010/main" val="1409635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2" name="Rectangle 2061">
            <a:extLst>
              <a:ext uri="{FF2B5EF4-FFF2-40B4-BE49-F238E27FC236}">
                <a16:creationId xmlns:a16="http://schemas.microsoft.com/office/drawing/2014/main" id="{68CA9514-3753-40F3-8065-7A5E13853B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9504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Leo Tolstoy - Wikipedia">
            <a:extLst>
              <a:ext uri="{FF2B5EF4-FFF2-40B4-BE49-F238E27FC236}">
                <a16:creationId xmlns:a16="http://schemas.microsoft.com/office/drawing/2014/main" id="{07C2ADBC-C0A9-DF59-8E11-0B0FD4F13A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538" b="21166"/>
          <a:stretch/>
        </p:blipFill>
        <p:spPr bwMode="auto">
          <a:xfrm>
            <a:off x="235077" y="238122"/>
            <a:ext cx="7061454" cy="638175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WAR AND PEACE by Count Leo Tolstoy - 1948">
            <a:extLst>
              <a:ext uri="{FF2B5EF4-FFF2-40B4-BE49-F238E27FC236}">
                <a16:creationId xmlns:a16="http://schemas.microsoft.com/office/drawing/2014/main" id="{4A564650-69CA-3FBD-F9BB-D8894844703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679" r="4871" b="-2"/>
          <a:stretch/>
        </p:blipFill>
        <p:spPr bwMode="auto">
          <a:xfrm>
            <a:off x="7534656" y="238121"/>
            <a:ext cx="4419218" cy="6381753"/>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0A6BE480-7742-1F72-974B-41256B4858AF}"/>
              </a:ext>
            </a:extLst>
          </p:cNvPr>
          <p:cNvSpPr>
            <a:spLocks noGrp="1"/>
          </p:cNvSpPr>
          <p:nvPr>
            <p:ph type="sldNum" sz="quarter" idx="12"/>
          </p:nvPr>
        </p:nvSpPr>
        <p:spPr/>
        <p:txBody>
          <a:bodyPr/>
          <a:lstStyle/>
          <a:p>
            <a:fld id="{4FAB73BC-B049-4115-A692-8D63A059BFB8}" type="slidenum">
              <a:rPr lang="en-US" smtClean="0"/>
              <a:t>5</a:t>
            </a:fld>
            <a:endParaRPr lang="en-US" dirty="0"/>
          </a:p>
        </p:txBody>
      </p:sp>
    </p:spTree>
    <p:extLst>
      <p:ext uri="{BB962C8B-B14F-4D97-AF65-F5344CB8AC3E}">
        <p14:creationId xmlns:p14="http://schemas.microsoft.com/office/powerpoint/2010/main" val="3687312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2" name="Rectangle 2061">
            <a:extLst>
              <a:ext uri="{FF2B5EF4-FFF2-40B4-BE49-F238E27FC236}">
                <a16:creationId xmlns:a16="http://schemas.microsoft.com/office/drawing/2014/main" id="{68CA9514-3753-40F3-8065-7A5E13853B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9504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Leo Tolstoy - Wikipedia">
            <a:extLst>
              <a:ext uri="{FF2B5EF4-FFF2-40B4-BE49-F238E27FC236}">
                <a16:creationId xmlns:a16="http://schemas.microsoft.com/office/drawing/2014/main" id="{07C2ADBC-C0A9-DF59-8E11-0B0FD4F13A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538" b="21166"/>
          <a:stretch/>
        </p:blipFill>
        <p:spPr bwMode="auto">
          <a:xfrm>
            <a:off x="235077" y="238122"/>
            <a:ext cx="7061454" cy="6381753"/>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Anna Karenina by Leo Tolstoy – Inspire Bookspace">
            <a:extLst>
              <a:ext uri="{FF2B5EF4-FFF2-40B4-BE49-F238E27FC236}">
                <a16:creationId xmlns:a16="http://schemas.microsoft.com/office/drawing/2014/main" id="{641ADDBA-4D42-F92C-2FB0-4D53B3099F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9524" y="685800"/>
            <a:ext cx="3884505" cy="5669278"/>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96308300-30D6-E298-51FE-EB6066B713DD}"/>
              </a:ext>
            </a:extLst>
          </p:cNvPr>
          <p:cNvSpPr>
            <a:spLocks noGrp="1"/>
          </p:cNvSpPr>
          <p:nvPr>
            <p:ph type="sldNum" sz="quarter" idx="12"/>
          </p:nvPr>
        </p:nvSpPr>
        <p:spPr/>
        <p:txBody>
          <a:bodyPr/>
          <a:lstStyle/>
          <a:p>
            <a:fld id="{4FAB73BC-B049-4115-A692-8D63A059BFB8}" type="slidenum">
              <a:rPr lang="en-US" smtClean="0"/>
              <a:t>6</a:t>
            </a:fld>
            <a:endParaRPr lang="en-US" dirty="0"/>
          </a:p>
        </p:txBody>
      </p:sp>
    </p:spTree>
    <p:extLst>
      <p:ext uri="{BB962C8B-B14F-4D97-AF65-F5344CB8AC3E}">
        <p14:creationId xmlns:p14="http://schemas.microsoft.com/office/powerpoint/2010/main" val="4020775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23" name="Rectangle 9222">
            <a:extLst>
              <a:ext uri="{FF2B5EF4-FFF2-40B4-BE49-F238E27FC236}">
                <a16:creationId xmlns:a16="http://schemas.microsoft.com/office/drawing/2014/main" id="{9664D085-C814-4D74-BCE0-2059F0DC0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D4E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25" name="Rectangle 9224">
            <a:extLst>
              <a:ext uri="{FF2B5EF4-FFF2-40B4-BE49-F238E27FC236}">
                <a16:creationId xmlns:a16="http://schemas.microsoft.com/office/drawing/2014/main" id="{DDA5539E-D8B4-4F5A-B46F-C304F5D7A8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a:extLst>
              <a:ext uri="{FF2B5EF4-FFF2-40B4-BE49-F238E27FC236}">
                <a16:creationId xmlns:a16="http://schemas.microsoft.com/office/drawing/2014/main" id="{61563A0C-BDE1-AE3D-C998-3C21EF17983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308135" y="1116278"/>
            <a:ext cx="7575727" cy="4867405"/>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8AE3CBAF-1C00-FA3D-A810-6B21228CC51C}"/>
              </a:ext>
            </a:extLst>
          </p:cNvPr>
          <p:cNvSpPr>
            <a:spLocks noGrp="1"/>
          </p:cNvSpPr>
          <p:nvPr>
            <p:ph type="sldNum" sz="quarter" idx="12"/>
          </p:nvPr>
        </p:nvSpPr>
        <p:spPr>
          <a:xfrm>
            <a:off x="10469880" y="6402262"/>
            <a:ext cx="1463040" cy="274320"/>
          </a:xfrm>
        </p:spPr>
        <p:txBody>
          <a:bodyPr>
            <a:normAutofit/>
          </a:bodyPr>
          <a:lstStyle/>
          <a:p>
            <a:pPr>
              <a:spcAft>
                <a:spcPts val="600"/>
              </a:spcAft>
            </a:pPr>
            <a:fld id="{4FAB73BC-B049-4115-A692-8D63A059BFB8}" type="slidenum">
              <a:rPr lang="en-US">
                <a:solidFill>
                  <a:srgbClr val="FFFFFF"/>
                </a:solidFill>
              </a:rPr>
              <a:pPr>
                <a:spcAft>
                  <a:spcPts val="600"/>
                </a:spcAft>
              </a:pPr>
              <a:t>7</a:t>
            </a:fld>
            <a:endParaRPr lang="en-US">
              <a:solidFill>
                <a:srgbClr val="FFFFFF"/>
              </a:solidFill>
            </a:endParaRPr>
          </a:p>
        </p:txBody>
      </p:sp>
      <p:sp>
        <p:nvSpPr>
          <p:cNvPr id="3" name="TextBox 2">
            <a:extLst>
              <a:ext uri="{FF2B5EF4-FFF2-40B4-BE49-F238E27FC236}">
                <a16:creationId xmlns:a16="http://schemas.microsoft.com/office/drawing/2014/main" id="{A6DF52BF-F4E3-9229-634D-B296797518C1}"/>
              </a:ext>
            </a:extLst>
          </p:cNvPr>
          <p:cNvSpPr txBox="1"/>
          <p:nvPr/>
        </p:nvSpPr>
        <p:spPr>
          <a:xfrm>
            <a:off x="3406000" y="6057701"/>
            <a:ext cx="5379999" cy="246221"/>
          </a:xfrm>
          <a:prstGeom prst="rect">
            <a:avLst/>
          </a:prstGeom>
          <a:noFill/>
        </p:spPr>
        <p:txBody>
          <a:bodyPr wrap="none" rtlCol="0">
            <a:spAutoFit/>
          </a:bodyPr>
          <a:lstStyle/>
          <a:p>
            <a:r>
              <a:rPr lang="en-US" sz="1000" dirty="0"/>
              <a:t>Pahari Painting 			</a:t>
            </a:r>
            <a:r>
              <a:rPr lang="en-US" sz="1000" dirty="0" err="1"/>
              <a:t>Guler</a:t>
            </a:r>
            <a:r>
              <a:rPr lang="en-US" sz="1000" dirty="0"/>
              <a:t> School 		c. 1800, Lahore Museum</a:t>
            </a:r>
          </a:p>
        </p:txBody>
      </p:sp>
      <p:sp>
        <p:nvSpPr>
          <p:cNvPr id="4" name="TextBox 3">
            <a:extLst>
              <a:ext uri="{FF2B5EF4-FFF2-40B4-BE49-F238E27FC236}">
                <a16:creationId xmlns:a16="http://schemas.microsoft.com/office/drawing/2014/main" id="{C3979BB6-7880-9874-5A38-E348B5071B21}"/>
              </a:ext>
            </a:extLst>
          </p:cNvPr>
          <p:cNvSpPr txBox="1"/>
          <p:nvPr/>
        </p:nvSpPr>
        <p:spPr>
          <a:xfrm>
            <a:off x="652628" y="3230089"/>
            <a:ext cx="1479892" cy="923330"/>
          </a:xfrm>
          <a:prstGeom prst="rect">
            <a:avLst/>
          </a:prstGeom>
          <a:noFill/>
        </p:spPr>
        <p:txBody>
          <a:bodyPr wrap="none" rtlCol="0">
            <a:spAutoFit/>
          </a:bodyPr>
          <a:lstStyle/>
          <a:p>
            <a:pPr algn="r"/>
            <a:r>
              <a:rPr lang="en-US" b="1" dirty="0" err="1"/>
              <a:t>Kalidasa</a:t>
            </a:r>
            <a:r>
              <a:rPr lang="en-US" b="1" dirty="0"/>
              <a:t>,</a:t>
            </a:r>
          </a:p>
          <a:p>
            <a:pPr algn="r"/>
            <a:r>
              <a:rPr lang="en-US" b="1" i="1" dirty="0" err="1"/>
              <a:t>Meghduuta</a:t>
            </a:r>
            <a:endParaRPr lang="en-US" b="1" i="1" dirty="0"/>
          </a:p>
          <a:p>
            <a:endParaRPr lang="en-US" b="1" i="1" dirty="0"/>
          </a:p>
        </p:txBody>
      </p:sp>
    </p:spTree>
    <p:extLst>
      <p:ext uri="{BB962C8B-B14F-4D97-AF65-F5344CB8AC3E}">
        <p14:creationId xmlns:p14="http://schemas.microsoft.com/office/powerpoint/2010/main" val="31255038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9" name="Rectangle 6152">
            <a:extLst>
              <a:ext uri="{FF2B5EF4-FFF2-40B4-BE49-F238E27FC236}">
                <a16:creationId xmlns:a16="http://schemas.microsoft.com/office/drawing/2014/main" id="{68CA9514-3753-40F3-8065-7A5E13853B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95048"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undefined">
            <a:extLst>
              <a:ext uri="{FF2B5EF4-FFF2-40B4-BE49-F238E27FC236}">
                <a16:creationId xmlns:a16="http://schemas.microsoft.com/office/drawing/2014/main" id="{E493917D-94EE-9B58-23B6-B83EEDE7E2F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768" r="1" b="38137"/>
          <a:stretch/>
        </p:blipFill>
        <p:spPr bwMode="auto">
          <a:xfrm>
            <a:off x="235077" y="238122"/>
            <a:ext cx="7061454" cy="638175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A late-middle-aged bearded man in grey robes sitting on a chair looks to the right with serene composure.">
            <a:extLst>
              <a:ext uri="{FF2B5EF4-FFF2-40B4-BE49-F238E27FC236}">
                <a16:creationId xmlns:a16="http://schemas.microsoft.com/office/drawing/2014/main" id="{06BBEE5F-3FCD-1C58-9C93-EFD7175276F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8279" b="-2"/>
          <a:stretch/>
        </p:blipFill>
        <p:spPr bwMode="auto">
          <a:xfrm>
            <a:off x="7534656" y="238121"/>
            <a:ext cx="4419218" cy="6381753"/>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1E819F26-A4E6-569D-82BB-DAE40F6AD72E}"/>
              </a:ext>
            </a:extLst>
          </p:cNvPr>
          <p:cNvSpPr>
            <a:spLocks noGrp="1"/>
          </p:cNvSpPr>
          <p:nvPr>
            <p:ph type="sldNum" sz="quarter" idx="12"/>
          </p:nvPr>
        </p:nvSpPr>
        <p:spPr>
          <a:xfrm>
            <a:off x="10469880" y="6583897"/>
            <a:ext cx="1463040" cy="274320"/>
          </a:xfrm>
        </p:spPr>
        <p:txBody>
          <a:bodyPr>
            <a:normAutofit/>
          </a:bodyPr>
          <a:lstStyle/>
          <a:p>
            <a:pPr>
              <a:spcAft>
                <a:spcPts val="600"/>
              </a:spcAft>
            </a:pPr>
            <a:fld id="{4FAB73BC-B049-4115-A692-8D63A059BFB8}" type="slidenum">
              <a:rPr lang="en-US">
                <a:solidFill>
                  <a:srgbClr val="404040"/>
                </a:solidFill>
              </a:rPr>
              <a:pPr>
                <a:spcAft>
                  <a:spcPts val="600"/>
                </a:spcAft>
              </a:pPr>
              <a:t>8</a:t>
            </a:fld>
            <a:endParaRPr lang="en-US">
              <a:solidFill>
                <a:srgbClr val="404040"/>
              </a:solidFill>
            </a:endParaRPr>
          </a:p>
        </p:txBody>
      </p:sp>
    </p:spTree>
    <p:extLst>
      <p:ext uri="{BB962C8B-B14F-4D97-AF65-F5344CB8AC3E}">
        <p14:creationId xmlns:p14="http://schemas.microsoft.com/office/powerpoint/2010/main" val="3633467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B9B94-E2D9-996D-E9E4-B8ECA9B6C055}"/>
              </a:ext>
            </a:extLst>
          </p:cNvPr>
          <p:cNvSpPr>
            <a:spLocks noGrp="1"/>
          </p:cNvSpPr>
          <p:nvPr>
            <p:ph type="title"/>
          </p:nvPr>
        </p:nvSpPr>
        <p:spPr/>
        <p:txBody>
          <a:bodyPr/>
          <a:lstStyle/>
          <a:p>
            <a:r>
              <a:rPr lang="en-US" dirty="0"/>
              <a:t>Classic and Canon</a:t>
            </a:r>
          </a:p>
        </p:txBody>
      </p:sp>
      <p:sp>
        <p:nvSpPr>
          <p:cNvPr id="3" name="Content Placeholder 2">
            <a:extLst>
              <a:ext uri="{FF2B5EF4-FFF2-40B4-BE49-F238E27FC236}">
                <a16:creationId xmlns:a16="http://schemas.microsoft.com/office/drawing/2014/main" id="{56F878D0-B4DB-FAAF-0387-270AEA31626D}"/>
              </a:ext>
            </a:extLst>
          </p:cNvPr>
          <p:cNvSpPr>
            <a:spLocks noGrp="1"/>
          </p:cNvSpPr>
          <p:nvPr>
            <p:ph idx="1"/>
          </p:nvPr>
        </p:nvSpPr>
        <p:spPr>
          <a:xfrm>
            <a:off x="473034" y="1924991"/>
            <a:ext cx="11245931" cy="3931920"/>
          </a:xfrm>
        </p:spPr>
        <p:txBody>
          <a:bodyPr>
            <a:noAutofit/>
          </a:bodyPr>
          <a:lstStyle/>
          <a:p>
            <a:r>
              <a:rPr lang="en-US" sz="2800" dirty="0">
                <a:latin typeface="Century Gothic" panose="020B0502020202020204" pitchFamily="34" charset="0"/>
              </a:rPr>
              <a:t>What makes a classic a classic? </a:t>
            </a:r>
          </a:p>
          <a:p>
            <a:r>
              <a:rPr lang="en-US" sz="2800" dirty="0">
                <a:latin typeface="Century Gothic" panose="020B0502020202020204" pitchFamily="34" charset="0"/>
              </a:rPr>
              <a:t>Is it its internal qualities or are we trained to consider them thus?</a:t>
            </a:r>
          </a:p>
          <a:p>
            <a:r>
              <a:rPr lang="en-US" sz="2800" dirty="0">
                <a:effectLst/>
                <a:latin typeface="Century Gothic" panose="020B0502020202020204" pitchFamily="34" charset="0"/>
                <a:ea typeface="Arial" panose="020B0604020202020204" pitchFamily="34" charset="0"/>
                <a:cs typeface="Times New Roman" panose="02020603050405020304" pitchFamily="18" charset="0"/>
              </a:rPr>
              <a:t>The written text, as a manifestation of culture, is embedded in social and historical processes. </a:t>
            </a:r>
          </a:p>
          <a:p>
            <a:r>
              <a:rPr lang="en-US" sz="2800" dirty="0">
                <a:effectLst/>
                <a:latin typeface="Century Gothic" panose="020B0502020202020204" pitchFamily="34" charset="0"/>
                <a:ea typeface="Arial" panose="020B0604020202020204" pitchFamily="34" charset="0"/>
                <a:cs typeface="Times New Roman" panose="02020603050405020304" pitchFamily="18" charset="0"/>
              </a:rPr>
              <a:t>The place of “classics” is established in the context and values of a particular age. </a:t>
            </a:r>
            <a:endParaRPr lang="en-IN" sz="2800" dirty="0">
              <a:latin typeface="Century Gothic" panose="020B0502020202020204" pitchFamily="34" charset="0"/>
              <a:ea typeface="Arial" panose="020B0604020202020204" pitchFamily="34" charset="0"/>
              <a:cs typeface="Times New Roman" panose="02020603050405020304" pitchFamily="18" charset="0"/>
            </a:endParaRPr>
          </a:p>
          <a:p>
            <a:r>
              <a:rPr lang="en-US" sz="2800" dirty="0">
                <a:effectLst/>
                <a:latin typeface="Century Gothic" panose="020B0502020202020204" pitchFamily="34" charset="0"/>
                <a:ea typeface="Arial" panose="020B0604020202020204" pitchFamily="34" charset="0"/>
                <a:cs typeface="Times New Roman" panose="02020603050405020304" pitchFamily="18" charset="0"/>
              </a:rPr>
              <a:t>Nothing is above the scholar’s critical lens. </a:t>
            </a:r>
            <a:r>
              <a:rPr lang="en-US" sz="2800" dirty="0">
                <a:latin typeface="Century Gothic" panose="020B0502020202020204" pitchFamily="34" charset="0"/>
                <a:ea typeface="Arial" panose="020B0604020202020204" pitchFamily="34" charset="0"/>
                <a:cs typeface="Times New Roman" panose="02020603050405020304" pitchFamily="18" charset="0"/>
              </a:rPr>
              <a:t>E</a:t>
            </a:r>
            <a:r>
              <a:rPr lang="en-US" sz="2800" dirty="0">
                <a:effectLst/>
                <a:latin typeface="Century Gothic" panose="020B0502020202020204" pitchFamily="34" charset="0"/>
                <a:ea typeface="Arial" panose="020B0604020202020204" pitchFamily="34" charset="0"/>
                <a:cs typeface="Times New Roman" panose="02020603050405020304" pitchFamily="18" charset="0"/>
              </a:rPr>
              <a:t>verything must be subjected to the same scrutiny.  </a:t>
            </a:r>
            <a:endParaRPr lang="en-IN" sz="2800" dirty="0">
              <a:effectLst/>
              <a:latin typeface="Century Gothic" panose="020B0502020202020204" pitchFamily="34" charset="0"/>
              <a:ea typeface="Arial" panose="020B0604020202020204" pitchFamily="34" charset="0"/>
              <a:cs typeface="Times New Roman" panose="02020603050405020304" pitchFamily="18" charset="0"/>
            </a:endParaRPr>
          </a:p>
          <a:p>
            <a:endParaRPr lang="en-US" sz="2800" dirty="0">
              <a:latin typeface="Century Gothic" panose="020B0502020202020204" pitchFamily="34" charset="0"/>
            </a:endParaRPr>
          </a:p>
        </p:txBody>
      </p:sp>
      <p:sp>
        <p:nvSpPr>
          <p:cNvPr id="4" name="Slide Number Placeholder 3">
            <a:extLst>
              <a:ext uri="{FF2B5EF4-FFF2-40B4-BE49-F238E27FC236}">
                <a16:creationId xmlns:a16="http://schemas.microsoft.com/office/drawing/2014/main" id="{ACB445EC-45A5-9C06-A495-59C730817830}"/>
              </a:ext>
            </a:extLst>
          </p:cNvPr>
          <p:cNvSpPr>
            <a:spLocks noGrp="1"/>
          </p:cNvSpPr>
          <p:nvPr>
            <p:ph type="sldNum" sz="quarter" idx="12"/>
          </p:nvPr>
        </p:nvSpPr>
        <p:spPr/>
        <p:txBody>
          <a:bodyPr/>
          <a:lstStyle/>
          <a:p>
            <a:fld id="{4FAB73BC-B049-4115-A692-8D63A059BFB8}" type="slidenum">
              <a:rPr lang="en-US" smtClean="0"/>
              <a:pPr/>
              <a:t>9</a:t>
            </a:fld>
            <a:endParaRPr lang="en-US" dirty="0"/>
          </a:p>
        </p:txBody>
      </p:sp>
    </p:spTree>
    <p:extLst>
      <p:ext uri="{BB962C8B-B14F-4D97-AF65-F5344CB8AC3E}">
        <p14:creationId xmlns:p14="http://schemas.microsoft.com/office/powerpoint/2010/main" val="376072372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Savon</Template>
  <TotalTime>504</TotalTime>
  <Words>1558</Words>
  <Application>Microsoft Macintosh PowerPoint</Application>
  <PresentationFormat>Widescreen</PresentationFormat>
  <Paragraphs>116</Paragraphs>
  <Slides>24</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Calibri</vt:lpstr>
      <vt:lpstr>Century Gothic</vt:lpstr>
      <vt:lpstr>Garamond</vt:lpstr>
      <vt:lpstr>Savon</vt:lpstr>
      <vt:lpstr>What is a classic?</vt:lpstr>
      <vt:lpstr>Review</vt:lpstr>
      <vt:lpstr>Classic and Canon</vt:lpstr>
      <vt:lpstr>PowerPoint Presentation</vt:lpstr>
      <vt:lpstr>PowerPoint Presentation</vt:lpstr>
      <vt:lpstr>PowerPoint Presentation</vt:lpstr>
      <vt:lpstr>PowerPoint Presentation</vt:lpstr>
      <vt:lpstr>PowerPoint Presentation</vt:lpstr>
      <vt:lpstr>Classic and Canon</vt:lpstr>
      <vt:lpstr>What makes a classic a classic?</vt:lpstr>
      <vt:lpstr>What makes a classic a classic?</vt:lpstr>
      <vt:lpstr>Canon</vt:lpstr>
      <vt:lpstr>Macaulay’s Minute on Education (1835)</vt:lpstr>
      <vt:lpstr>PowerPoint Presentation</vt:lpstr>
      <vt:lpstr>PowerPoint Presentation</vt:lpstr>
      <vt:lpstr>PowerPoint Presentation</vt:lpstr>
      <vt:lpstr>English Literature in India</vt:lpstr>
      <vt:lpstr>Historical Context</vt:lpstr>
      <vt:lpstr>An Argument for Independence</vt:lpstr>
      <vt:lpstr>PowerPoint Presentation</vt:lpstr>
      <vt:lpstr>Who’s Afraid of Virginia Woolf?</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Nazia Akhtar</dc:creator>
  <cp:lastModifiedBy>Nazia Akhtar</cp:lastModifiedBy>
  <cp:revision>22</cp:revision>
  <dcterms:created xsi:type="dcterms:W3CDTF">2023-04-15T02:20:36Z</dcterms:created>
  <dcterms:modified xsi:type="dcterms:W3CDTF">2023-04-25T13:26:17Z</dcterms:modified>
</cp:coreProperties>
</file>

<file path=docProps/thumbnail.jpeg>
</file>